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6858000"/>
  <p:notesSz cx="9144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567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68313" y="1196975"/>
            <a:ext cx="8207375" cy="108267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69900" y="2422525"/>
            <a:ext cx="8212138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/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/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74750"/>
            <a:ext cx="40386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74750"/>
            <a:ext cx="40386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/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91567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457200" y="190500"/>
            <a:ext cx="82296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457200" y="1174750"/>
            <a:ext cx="82296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/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hyperlink" Target="http://www.topchinatravel.com/pic/city/tianjin/attractions/Tianjin-Museum-3.jpg" TargetMode="External"/><Relationship Id="rId8" Type="http://schemas.openxmlformats.org/officeDocument/2006/relationships/hyperlink" Target="http://www.visitourchina.com/FileUpload/FileUpload/110212165406580.jpg" TargetMode="External"/><Relationship Id="rId7" Type="http://schemas.openxmlformats.org/officeDocument/2006/relationships/hyperlink" Target="http://assets.inhabitat.com/wp-content/blogs.dir/1/files/2011/01/tianjin-eco-city-8.jpg" TargetMode="External"/><Relationship Id="rId6" Type="http://schemas.openxmlformats.org/officeDocument/2006/relationships/hyperlink" Target="http://www.china-tour.cn/images/China_Pictures/Tianjin-Pictures/Ancient-Culture-Street.jpg" TargetMode="External"/><Relationship Id="rId5" Type="http://schemas.openxmlformats.org/officeDocument/2006/relationships/hyperlink" Target="http://www.bricoleurbanism.org/wp-content/uploads/2010/04/tianjin-old-city_2009-05_rev.jpg" TargetMode="External"/><Relationship Id="rId4" Type="http://schemas.openxmlformats.org/officeDocument/2006/relationships/hyperlink" Target="http://www.chinadaily.com.cn/travel/img/attachement/jpg/site1/20130808/002564bc654b136d96fb1d.jpg" TargetMode="External"/><Relationship Id="rId3" Type="http://schemas.openxmlformats.org/officeDocument/2006/relationships/hyperlink" Target="http://maysblogs.tamu.edu/china/files/2012/06/IMG_1891.jpg" TargetMode="External"/><Relationship Id="rId22" Type="http://schemas.openxmlformats.org/officeDocument/2006/relationships/slideLayout" Target="../slideLayouts/slideLayout2.xml"/><Relationship Id="rId21" Type="http://schemas.openxmlformats.org/officeDocument/2006/relationships/hyperlink" Target="http://airlinersgallery.smugmug.com/Airlines-Asia-3/Airlines-Asia3-QZ/Tianjin-Airlines/i-kh8JptG/0/M/Tianjin%20ERJ%20190-100%20B-3152%20(09)(Grd)%20LPA%20(TAL)(46)-M.jpg" TargetMode="External"/><Relationship Id="rId20" Type="http://schemas.openxmlformats.org/officeDocument/2006/relationships/hyperlink" Target="http://www.beijing-tours.cn/wp-content/gallery/beijing-tianjin-tanggu-expressway/beijing-tianjin-tanggu-expressway.jpg" TargetMode="External"/><Relationship Id="rId2" Type="http://schemas.openxmlformats.org/officeDocument/2006/relationships/hyperlink" Target="http://www.udotrip.com/wp-content/uploads/img/781ab4b7.jpeg" TargetMode="External"/><Relationship Id="rId19" Type="http://schemas.openxmlformats.org/officeDocument/2006/relationships/hyperlink" Target="http://t10.deviantart.net/T6PsY0Iw3CBlz6icKfrIN3P6" TargetMode="External"/><Relationship Id="rId18" Type="http://schemas.openxmlformats.org/officeDocument/2006/relationships/hyperlink" Target="http://t0.gstatic.com/images?q=tbn%3AANd9GcSzMOtXK91iExXZ774cGBZ2xfSWF2b-8PqVDRtC21-XGMpfr0RD" TargetMode="External"/><Relationship Id="rId17" Type="http://schemas.openxmlformats.org/officeDocument/2006/relationships/hyperlink" Target="http://t2.gstatic.com/images?q=tbn%3AANd9GcQBG8pF6TUTpjILcWcIcWchgT9Di9sI8bucs42E4mwyRBkeizgJ" TargetMode="External"/><Relationship Id="rId16" Type="http://schemas.openxmlformats.org/officeDocument/2006/relationships/hyperlink" Target="http://img2.chinatraveldepotstatic.com/Hotel_Photo/OLD/piclib/9062/299063/overview.jpg" TargetMode="External"/><Relationship Id="rId15" Type="http://schemas.openxmlformats.org/officeDocument/2006/relationships/hyperlink" Target="http://renaissance-hotels.marriott.com/images/Shopping-Tianjin-Shengxifu_Hat_Shop-7xdypkj" TargetMode="External"/><Relationship Id="rId14" Type="http://schemas.openxmlformats.org/officeDocument/2006/relationships/hyperlink" Target="http://www.chinatraveldepot.com/PackageImages/shopping(10).jpg" TargetMode="External"/><Relationship Id="rId13" Type="http://schemas.openxmlformats.org/officeDocument/2006/relationships/hyperlink" Target="http://www.greatwallvacation.com/UploadFile/news/1268728993038.jpg" TargetMode="External"/><Relationship Id="rId12" Type="http://schemas.openxmlformats.org/officeDocument/2006/relationships/hyperlink" Target="http://www.chinadaily.com.cn/m/tianjin2011/images/attachement/jpg/site1/20111108/0023ae80a21210231be504.jpg" TargetMode="External"/><Relationship Id="rId11" Type="http://schemas.openxmlformats.org/officeDocument/2006/relationships/hyperlink" Target="http://www.visitourchina.com/FileUpload/FileUpload/100919175605484.jpg" TargetMode="External"/><Relationship Id="rId10" Type="http://schemas.openxmlformats.org/officeDocument/2006/relationships/hyperlink" Target="http://pic.enorth.com.cn/0/06/55/96/6559685_266149.jpg" TargetMode="External"/><Relationship Id="rId1" Type="http://schemas.openxmlformats.org/officeDocument/2006/relationships/hyperlink" Target="http://www.visitourchina.com/FileUpload/FileUpload/110712174038093.jpg" TargetMode="Externa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hyperlink" Target="http://www.echinacities.com/userfiles/2011-Year/1-Month/10-Day/image004(1).jpg" TargetMode="External"/><Relationship Id="rId8" Type="http://schemas.openxmlformats.org/officeDocument/2006/relationships/hyperlink" Target="http://t3.gstatic.com/images?q=tbn%3AANd9GcToYq92oN90VvMLY5u7dkB836hNxpV8hazvvyZiXrixD05Qi72Y" TargetMode="External"/><Relationship Id="rId7" Type="http://schemas.openxmlformats.org/officeDocument/2006/relationships/hyperlink" Target="http://www.whatsontianjin.com/news_images/5532electric%20bus.jpg" TargetMode="External"/><Relationship Id="rId6" Type="http://schemas.openxmlformats.org/officeDocument/2006/relationships/hyperlink" Target="http://upload.wikimedia.org/wikipedia/commons/thumb/5/5f/T001_TianjinTrainStation.jpg/300px-T001_TianjinTrainStation.jpg" TargetMode="External"/><Relationship Id="rId5" Type="http://schemas.openxmlformats.org/officeDocument/2006/relationships/hyperlink" Target="http://www.ca.kayak.com/rimg/himg/03/41/22/leonardo-1140376-Living_Room-Somerset_Olympic_Tower_S-image.jpg?width=502&amp;amp;height=334" TargetMode="External"/><Relationship Id="rId4" Type="http://schemas.openxmlformats.org/officeDocument/2006/relationships/hyperlink" Target="http://q-ec.bstatic.com/images/hotel/840x460/810/8109926.jpg?the%20astor%20hotel%2C%20a%20luxury%20collection%20hotel%2C%20tianjin%20hotel%20tianjin%20china" TargetMode="External"/><Relationship Id="rId3" Type="http://schemas.openxmlformats.org/officeDocument/2006/relationships/hyperlink" Target="http://www.visitourchina.com/FileUpload/Guide/City/100919171059.jpg" TargetMode="External"/><Relationship Id="rId2" Type="http://schemas.openxmlformats.org/officeDocument/2006/relationships/hyperlink" Target="http://www.seriouseats.com/assets_c/2014/09/201400929-fu-run-lamb-max-falkowitz-thumb-625xauto-412182.jpg" TargetMode="External"/><Relationship Id="rId13" Type="http://schemas.openxmlformats.org/officeDocument/2006/relationships/slideLayout" Target="../slideLayouts/slideLayout2.xml"/><Relationship Id="rId12" Type="http://schemas.openxmlformats.org/officeDocument/2006/relationships/hyperlink" Target="http://t3.gstatic.com/images?q=tbn%3AANd9GcT0x0zFYk9oyl5tlxoW_gLawRo6bv5HIyNdY9Uw4UjxhHum5XIXyw" TargetMode="External"/><Relationship Id="rId11" Type="http://schemas.openxmlformats.org/officeDocument/2006/relationships/hyperlink" Target="http://www.topchinatrip.com/upload/imgs/China/1012075528%E5%A4%A9%E6%B4%A5.jpg" TargetMode="External"/><Relationship Id="rId10" Type="http://schemas.openxmlformats.org/officeDocument/2006/relationships/hyperlink" Target="http://renaissance-hotels.marriott.com/images/Food-Tianjin-Tairyo-qkgqlpfn" TargetMode="External"/><Relationship Id="rId1" Type="http://schemas.openxmlformats.org/officeDocument/2006/relationships/hyperlink" Target="http://t0.gstatic.com/images?q=tbn%3AANd9GcSzMOtXK91iExXZ774cGBZ2xfSWF2b-8PqVDRtC21-XGMpfr0RD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37382" y="515238"/>
            <a:ext cx="226885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390" dirty="0"/>
              <a:t>Weather</a:t>
            </a:r>
            <a:endParaRPr spc="39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88740"/>
            <a:ext cx="5400040" cy="5000625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05"/>
              </a:spcBef>
            </a:pPr>
            <a:r>
              <a:rPr sz="1700" b="1" spc="45" dirty="0">
                <a:latin typeface="Times New Roman" panose="02020603050405020304"/>
                <a:cs typeface="Times New Roman" panose="02020603050405020304"/>
              </a:rPr>
              <a:t>Spring </a:t>
            </a:r>
            <a:r>
              <a:rPr sz="1700" spc="495" dirty="0">
                <a:latin typeface="Times New Roman" panose="02020603050405020304"/>
                <a:cs typeface="Times New Roman" panose="02020603050405020304"/>
              </a:rPr>
              <a:t>- </a:t>
            </a:r>
            <a:r>
              <a:rPr sz="1700" spc="114" dirty="0">
                <a:latin typeface="Times New Roman" panose="02020603050405020304"/>
                <a:cs typeface="Times New Roman" panose="02020603050405020304"/>
              </a:rPr>
              <a:t>Spring is </a:t>
            </a:r>
            <a:r>
              <a:rPr sz="1700" spc="160" dirty="0">
                <a:latin typeface="Times New Roman" panose="02020603050405020304"/>
                <a:cs typeface="Times New Roman" panose="02020603050405020304"/>
              </a:rPr>
              <a:t>short </a:t>
            </a:r>
            <a:r>
              <a:rPr sz="1700" spc="6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1700" spc="95" dirty="0">
                <a:latin typeface="Times New Roman" panose="02020603050405020304"/>
                <a:cs typeface="Times New Roman" panose="02020603050405020304"/>
              </a:rPr>
              <a:t>Tianjin,</a:t>
            </a:r>
            <a:r>
              <a:rPr sz="1700" spc="-1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00" spc="175" dirty="0">
                <a:latin typeface="Times New Roman" panose="02020603050405020304"/>
                <a:cs typeface="Times New Roman" panose="02020603050405020304"/>
              </a:rPr>
              <a:t>starts</a:t>
            </a: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z="1700" spc="6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1700" spc="130" dirty="0">
                <a:latin typeface="Times New Roman" panose="02020603050405020304"/>
                <a:cs typeface="Times New Roman" panose="02020603050405020304"/>
              </a:rPr>
              <a:t>March </a:t>
            </a:r>
            <a:r>
              <a:rPr sz="1700" spc="14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1700" spc="120" dirty="0">
                <a:latin typeface="Times New Roman" panose="02020603050405020304"/>
                <a:cs typeface="Times New Roman" panose="02020603050405020304"/>
              </a:rPr>
              <a:t>lasting </a:t>
            </a:r>
            <a:r>
              <a:rPr sz="1700" spc="105" dirty="0">
                <a:latin typeface="Times New Roman" panose="02020603050405020304"/>
                <a:cs typeface="Times New Roman" panose="02020603050405020304"/>
              </a:rPr>
              <a:t>only </a:t>
            </a:r>
            <a:r>
              <a:rPr sz="1700" spc="165" dirty="0">
                <a:latin typeface="Times New Roman" panose="02020603050405020304"/>
                <a:cs typeface="Times New Roman" panose="02020603050405020304"/>
              </a:rPr>
              <a:t>50 </a:t>
            </a:r>
            <a:r>
              <a:rPr sz="1700" spc="14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1700" spc="165" dirty="0">
                <a:latin typeface="Times New Roman" panose="02020603050405020304"/>
                <a:cs typeface="Times New Roman" panose="02020603050405020304"/>
              </a:rPr>
              <a:t>60</a:t>
            </a:r>
            <a:r>
              <a:rPr sz="1700" spc="1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00" spc="145" dirty="0">
                <a:latin typeface="Times New Roman" panose="02020603050405020304"/>
                <a:cs typeface="Times New Roman" panose="02020603050405020304"/>
              </a:rPr>
              <a:t>days.</a:t>
            </a: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 marL="12700" marR="751840" algn="just">
              <a:lnSpc>
                <a:spcPct val="120000"/>
              </a:lnSpc>
              <a:spcBef>
                <a:spcPts val="990"/>
              </a:spcBef>
            </a:pPr>
            <a:r>
              <a:rPr sz="1700" b="1" spc="50" dirty="0">
                <a:latin typeface="Times New Roman" panose="02020603050405020304"/>
                <a:cs typeface="Times New Roman" panose="02020603050405020304"/>
              </a:rPr>
              <a:t>Summer </a:t>
            </a:r>
            <a:r>
              <a:rPr sz="1700" b="1" spc="495" dirty="0">
                <a:latin typeface="Times New Roman" panose="02020603050405020304"/>
                <a:cs typeface="Times New Roman" panose="02020603050405020304"/>
              </a:rPr>
              <a:t>- </a:t>
            </a:r>
            <a:r>
              <a:rPr sz="1700" spc="145" dirty="0">
                <a:latin typeface="Times New Roman" panose="02020603050405020304"/>
                <a:cs typeface="Times New Roman" panose="02020603050405020304"/>
              </a:rPr>
              <a:t>Summer </a:t>
            </a:r>
            <a:r>
              <a:rPr sz="1700" spc="6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1700" spc="100" dirty="0">
                <a:latin typeface="Times New Roman" panose="02020603050405020304"/>
                <a:cs typeface="Times New Roman" panose="02020603050405020304"/>
              </a:rPr>
              <a:t>Tianjin </a:t>
            </a:r>
            <a:r>
              <a:rPr sz="1700" spc="175" dirty="0">
                <a:latin typeface="Times New Roman" panose="02020603050405020304"/>
                <a:cs typeface="Times New Roman" panose="02020603050405020304"/>
              </a:rPr>
              <a:t>starts </a:t>
            </a:r>
            <a:r>
              <a:rPr sz="1700" spc="6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1700" spc="114" dirty="0">
                <a:latin typeface="Times New Roman" panose="02020603050405020304"/>
                <a:cs typeface="Times New Roman" panose="02020603050405020304"/>
              </a:rPr>
              <a:t>June.  </a:t>
            </a:r>
            <a:r>
              <a:rPr sz="1700" spc="60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1700" spc="114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1700" spc="120" dirty="0">
                <a:latin typeface="Times New Roman" panose="02020603050405020304"/>
                <a:cs typeface="Times New Roman" panose="02020603050405020304"/>
              </a:rPr>
              <a:t>quite </a:t>
            </a:r>
            <a:r>
              <a:rPr sz="1700" spc="130" dirty="0">
                <a:latin typeface="Times New Roman" panose="02020603050405020304"/>
                <a:cs typeface="Times New Roman" panose="02020603050405020304"/>
              </a:rPr>
              <a:t>comfortable </a:t>
            </a:r>
            <a:r>
              <a:rPr sz="1700" spc="6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1700" spc="125" dirty="0">
                <a:latin typeface="Times New Roman" panose="02020603050405020304"/>
                <a:cs typeface="Times New Roman" panose="02020603050405020304"/>
              </a:rPr>
              <a:t>June </a:t>
            </a:r>
            <a:r>
              <a:rPr sz="1700" spc="175" dirty="0">
                <a:latin typeface="Times New Roman" panose="02020603050405020304"/>
                <a:cs typeface="Times New Roman" panose="02020603050405020304"/>
              </a:rPr>
              <a:t>because </a:t>
            </a:r>
            <a:r>
              <a:rPr sz="1700" spc="170" dirty="0">
                <a:latin typeface="Times New Roman" panose="02020603050405020304"/>
                <a:cs typeface="Times New Roman" panose="02020603050405020304"/>
              </a:rPr>
              <a:t>even  </a:t>
            </a:r>
            <a:r>
              <a:rPr sz="1700" spc="110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1700" spc="17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1700" spc="100" dirty="0">
                <a:latin typeface="Times New Roman" panose="02020603050405020304"/>
                <a:cs typeface="Times New Roman" panose="02020603050405020304"/>
              </a:rPr>
              <a:t>high </a:t>
            </a:r>
            <a:r>
              <a:rPr sz="1700" spc="155" dirty="0">
                <a:latin typeface="Times New Roman" panose="02020603050405020304"/>
                <a:cs typeface="Times New Roman" panose="02020603050405020304"/>
              </a:rPr>
              <a:t>temperature, </a:t>
            </a:r>
            <a:r>
              <a:rPr sz="1700" spc="1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1700" spc="95" dirty="0">
                <a:latin typeface="Times New Roman" panose="02020603050405020304"/>
                <a:cs typeface="Times New Roman" panose="02020603050405020304"/>
              </a:rPr>
              <a:t>humidity </a:t>
            </a:r>
            <a:r>
              <a:rPr sz="1700" spc="120" dirty="0"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1700" spc="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00" spc="100" dirty="0">
                <a:latin typeface="Times New Roman" panose="02020603050405020304"/>
                <a:cs typeface="Times New Roman" panose="02020603050405020304"/>
              </a:rPr>
              <a:t>low.</a:t>
            </a: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 marL="12700" marR="798830" algn="just">
              <a:lnSpc>
                <a:spcPct val="120000"/>
              </a:lnSpc>
              <a:spcBef>
                <a:spcPts val="990"/>
              </a:spcBef>
            </a:pPr>
            <a:r>
              <a:rPr sz="1700" b="1" spc="10" dirty="0">
                <a:latin typeface="Times New Roman" panose="02020603050405020304"/>
                <a:cs typeface="Times New Roman" panose="02020603050405020304"/>
              </a:rPr>
              <a:t>Autumn </a:t>
            </a:r>
            <a:r>
              <a:rPr sz="1700" b="1" spc="495" dirty="0">
                <a:latin typeface="Times New Roman" panose="02020603050405020304"/>
                <a:cs typeface="Times New Roman" panose="02020603050405020304"/>
              </a:rPr>
              <a:t>- </a:t>
            </a:r>
            <a:r>
              <a:rPr sz="1700" spc="100" dirty="0">
                <a:latin typeface="Times New Roman" panose="02020603050405020304"/>
                <a:cs typeface="Times New Roman" panose="02020603050405020304"/>
              </a:rPr>
              <a:t>Autumn </a:t>
            </a:r>
            <a:r>
              <a:rPr sz="1700" spc="114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1700" spc="110" dirty="0">
                <a:latin typeface="Times New Roman" panose="02020603050405020304"/>
                <a:cs typeface="Times New Roman" panose="02020603050405020304"/>
              </a:rPr>
              <a:t>only </a:t>
            </a:r>
            <a:r>
              <a:rPr sz="1700" spc="165" dirty="0">
                <a:latin typeface="Times New Roman" panose="02020603050405020304"/>
                <a:cs typeface="Times New Roman" panose="02020603050405020304"/>
              </a:rPr>
              <a:t>60 days </a:t>
            </a:r>
            <a:r>
              <a:rPr sz="1700" spc="65" dirty="0">
                <a:latin typeface="Times New Roman" panose="02020603050405020304"/>
                <a:cs typeface="Times New Roman" panose="02020603050405020304"/>
              </a:rPr>
              <a:t>in</a:t>
            </a:r>
            <a:r>
              <a:rPr sz="1700" spc="-1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00" spc="95" dirty="0">
                <a:latin typeface="Times New Roman" panose="02020603050405020304"/>
                <a:cs typeface="Times New Roman" panose="02020603050405020304"/>
              </a:rPr>
              <a:t>Tianjin,  </a:t>
            </a:r>
            <a:r>
              <a:rPr sz="1700" spc="14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1700" spc="180" dirty="0">
                <a:latin typeface="Times New Roman" panose="02020603050405020304"/>
                <a:cs typeface="Times New Roman" panose="02020603050405020304"/>
              </a:rPr>
              <a:t>goes </a:t>
            </a:r>
            <a:r>
              <a:rPr sz="1700" spc="120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1700" spc="150" dirty="0">
                <a:latin typeface="Times New Roman" panose="02020603050405020304"/>
                <a:cs typeface="Times New Roman" panose="02020603050405020304"/>
              </a:rPr>
              <a:t>mid-August </a:t>
            </a:r>
            <a:r>
              <a:rPr sz="1700" spc="135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17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00" spc="150" dirty="0">
                <a:latin typeface="Times New Roman" panose="02020603050405020304"/>
                <a:cs typeface="Times New Roman" panose="02020603050405020304"/>
              </a:rPr>
              <a:t>mid-October.</a:t>
            </a: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1395"/>
              </a:spcBef>
            </a:pPr>
            <a:r>
              <a:rPr sz="1700" b="1" spc="25" dirty="0">
                <a:latin typeface="Times New Roman" panose="02020603050405020304"/>
                <a:cs typeface="Times New Roman" panose="02020603050405020304"/>
              </a:rPr>
              <a:t>Winter </a:t>
            </a:r>
            <a:r>
              <a:rPr sz="1700" spc="270" dirty="0">
                <a:latin typeface="Times New Roman" panose="02020603050405020304"/>
                <a:cs typeface="Times New Roman" panose="02020603050405020304"/>
              </a:rPr>
              <a:t>-The </a:t>
            </a:r>
            <a:r>
              <a:rPr sz="1700" spc="175" dirty="0">
                <a:latin typeface="Times New Roman" panose="02020603050405020304"/>
                <a:cs typeface="Times New Roman" panose="02020603050405020304"/>
              </a:rPr>
              <a:t>average </a:t>
            </a:r>
            <a:r>
              <a:rPr sz="1700" spc="160" dirty="0">
                <a:latin typeface="Times New Roman" panose="02020603050405020304"/>
                <a:cs typeface="Times New Roman" panose="02020603050405020304"/>
              </a:rPr>
              <a:t>temperature </a:t>
            </a:r>
            <a:r>
              <a:rPr sz="1700" spc="6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1700" spc="16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170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00" spc="140" dirty="0">
                <a:latin typeface="Times New Roman" panose="02020603050405020304"/>
                <a:cs typeface="Times New Roman" panose="02020603050405020304"/>
              </a:rPr>
              <a:t>winter</a:t>
            </a: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 marL="12700" marR="5080" indent="71120">
              <a:lnSpc>
                <a:spcPct val="120000"/>
              </a:lnSpc>
            </a:pPr>
            <a:r>
              <a:rPr sz="1700" spc="114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1700" spc="330" dirty="0">
                <a:latin typeface="Times New Roman" panose="02020603050405020304"/>
                <a:cs typeface="Times New Roman" panose="02020603050405020304"/>
              </a:rPr>
              <a:t>-4 </a:t>
            </a:r>
            <a:r>
              <a:rPr sz="1700" spc="65" dirty="0">
                <a:latin typeface="Times New Roman" panose="02020603050405020304"/>
                <a:cs typeface="Times New Roman" panose="02020603050405020304"/>
              </a:rPr>
              <a:t>°C </a:t>
            </a:r>
            <a:r>
              <a:rPr sz="1700" spc="135" dirty="0">
                <a:latin typeface="Times New Roman" panose="02020603050405020304"/>
                <a:cs typeface="Times New Roman" panose="02020603050405020304"/>
              </a:rPr>
              <a:t>(23 </a:t>
            </a:r>
            <a:r>
              <a:rPr sz="1700" spc="90" dirty="0">
                <a:latin typeface="Times New Roman" panose="02020603050405020304"/>
                <a:cs typeface="Times New Roman" panose="02020603050405020304"/>
              </a:rPr>
              <a:t>°F). </a:t>
            </a:r>
            <a:r>
              <a:rPr sz="1700" spc="110" dirty="0">
                <a:latin typeface="Times New Roman" panose="02020603050405020304"/>
                <a:cs typeface="Times New Roman" panose="02020603050405020304"/>
              </a:rPr>
              <a:t>Winter </a:t>
            </a:r>
            <a:r>
              <a:rPr sz="1700" spc="6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1700" spc="95" dirty="0">
                <a:latin typeface="Times New Roman" panose="02020603050405020304"/>
                <a:cs typeface="Times New Roman" panose="02020603050405020304"/>
              </a:rPr>
              <a:t>Tianjin </a:t>
            </a:r>
            <a:r>
              <a:rPr sz="1700" spc="150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1700" spc="170" dirty="0">
                <a:latin typeface="Times New Roman" panose="02020603050405020304"/>
                <a:cs typeface="Times New Roman" panose="02020603050405020304"/>
              </a:rPr>
              <a:t>even </a:t>
            </a:r>
            <a:r>
              <a:rPr sz="1700" spc="135" dirty="0">
                <a:latin typeface="Times New Roman" panose="02020603050405020304"/>
                <a:cs typeface="Times New Roman" panose="02020603050405020304"/>
              </a:rPr>
              <a:t>last </a:t>
            </a:r>
            <a:r>
              <a:rPr sz="1700" spc="120" dirty="0">
                <a:latin typeface="Times New Roman" panose="02020603050405020304"/>
                <a:cs typeface="Times New Roman" panose="02020603050405020304"/>
              </a:rPr>
              <a:t>for  </a:t>
            </a:r>
            <a:r>
              <a:rPr sz="1700" spc="165" dirty="0">
                <a:latin typeface="Times New Roman" panose="02020603050405020304"/>
                <a:cs typeface="Times New Roman" panose="02020603050405020304"/>
              </a:rPr>
              <a:t>over 160</a:t>
            </a:r>
            <a:r>
              <a:rPr sz="1700" spc="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00" spc="140" dirty="0">
                <a:latin typeface="Times New Roman" panose="02020603050405020304"/>
                <a:cs typeface="Times New Roman" panose="02020603050405020304"/>
              </a:rPr>
              <a:t>days.</a:t>
            </a:r>
            <a:endParaRPr sz="17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839967" y="905255"/>
            <a:ext cx="2798064" cy="1923288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5916167" y="2810255"/>
            <a:ext cx="2721864" cy="19141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5916167" y="4791455"/>
            <a:ext cx="2721864" cy="18074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68320" y="594182"/>
            <a:ext cx="401129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434" dirty="0"/>
              <a:t>Transport</a:t>
            </a:r>
            <a:r>
              <a:rPr spc="450" dirty="0"/>
              <a:t>a</a:t>
            </a:r>
            <a:r>
              <a:rPr spc="265" dirty="0"/>
              <a:t>tion</a:t>
            </a:r>
            <a:endParaRPr spc="265" dirty="0"/>
          </a:p>
        </p:txBody>
      </p:sp>
      <p:sp>
        <p:nvSpPr>
          <p:cNvPr id="3" name="object 3"/>
          <p:cNvSpPr/>
          <p:nvPr/>
        </p:nvSpPr>
        <p:spPr>
          <a:xfrm>
            <a:off x="809244" y="1705355"/>
            <a:ext cx="3055620" cy="2090928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847844" y="1705355"/>
            <a:ext cx="3208020" cy="20223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809244" y="4219955"/>
            <a:ext cx="3104387" cy="21854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4771644" y="4192523"/>
            <a:ext cx="3436620" cy="22174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2060194" y="3801236"/>
            <a:ext cx="3429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2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1700" spc="95" dirty="0">
                <a:latin typeface="Times New Roman" panose="02020603050405020304"/>
                <a:cs typeface="Times New Roman" panose="02020603050405020304"/>
              </a:rPr>
              <a:t>ir</a:t>
            </a:r>
            <a:endParaRPr sz="17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023228" y="3801236"/>
            <a:ext cx="832485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60" dirty="0">
                <a:latin typeface="Times New Roman" panose="02020603050405020304"/>
                <a:cs typeface="Times New Roman" panose="02020603050405020304"/>
              </a:rPr>
              <a:t>Rai</a:t>
            </a:r>
            <a:r>
              <a:rPr sz="1700" spc="25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1700" spc="155" dirty="0">
                <a:latin typeface="Times New Roman" panose="02020603050405020304"/>
                <a:cs typeface="Times New Roman" panose="02020603050405020304"/>
              </a:rPr>
              <a:t>way</a:t>
            </a:r>
            <a:endParaRPr sz="17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31594" y="6468871"/>
            <a:ext cx="1274445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135" dirty="0">
                <a:latin typeface="Times New Roman" panose="02020603050405020304"/>
                <a:cs typeface="Times New Roman" panose="02020603050405020304"/>
              </a:rPr>
              <a:t>Coach </a:t>
            </a:r>
            <a:r>
              <a:rPr sz="1700" spc="165" dirty="0">
                <a:latin typeface="Times New Roman" panose="02020603050405020304"/>
                <a:cs typeface="Times New Roman" panose="02020603050405020304"/>
              </a:rPr>
              <a:t>/</a:t>
            </a:r>
            <a:r>
              <a:rPr sz="1700" spc="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00" spc="130" dirty="0">
                <a:latin typeface="Times New Roman" panose="02020603050405020304"/>
                <a:cs typeface="Times New Roman" panose="02020603050405020304"/>
              </a:rPr>
              <a:t>Bus</a:t>
            </a:r>
            <a:endParaRPr sz="17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023228" y="6468871"/>
            <a:ext cx="106426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140" dirty="0">
                <a:latin typeface="Times New Roman" panose="02020603050405020304"/>
                <a:cs typeface="Times New Roman" panose="02020603050405020304"/>
              </a:rPr>
              <a:t>Waterway</a:t>
            </a:r>
            <a:endParaRPr sz="17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91534" y="515238"/>
            <a:ext cx="13614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365" dirty="0"/>
              <a:t>Food</a:t>
            </a:r>
            <a:endParaRPr spc="365" dirty="0"/>
          </a:p>
        </p:txBody>
      </p:sp>
      <p:sp>
        <p:nvSpPr>
          <p:cNvPr id="3" name="object 3"/>
          <p:cNvSpPr txBox="1"/>
          <p:nvPr/>
        </p:nvSpPr>
        <p:spPr>
          <a:xfrm>
            <a:off x="383540" y="5604459"/>
            <a:ext cx="8452485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1800" spc="100" dirty="0">
                <a:latin typeface="Times New Roman" panose="02020603050405020304"/>
                <a:cs typeface="Times New Roman" panose="02020603050405020304"/>
              </a:rPr>
              <a:t>Tianjin </a:t>
            </a:r>
            <a:r>
              <a:rPr sz="1800" spc="175" dirty="0">
                <a:latin typeface="Times New Roman" panose="02020603050405020304"/>
                <a:cs typeface="Times New Roman" panose="02020603050405020304"/>
              </a:rPr>
              <a:t>has a very </a:t>
            </a:r>
            <a:r>
              <a:rPr sz="1800" spc="135" dirty="0">
                <a:latin typeface="Times New Roman" panose="02020603050405020304"/>
                <a:cs typeface="Times New Roman" panose="02020603050405020304"/>
              </a:rPr>
              <a:t>famous </a:t>
            </a:r>
            <a:r>
              <a:rPr sz="1800" spc="114" dirty="0">
                <a:latin typeface="Times New Roman" panose="02020603050405020304"/>
                <a:cs typeface="Times New Roman" panose="02020603050405020304"/>
              </a:rPr>
              <a:t>food </a:t>
            </a:r>
            <a:r>
              <a:rPr sz="1800" spc="130" dirty="0">
                <a:latin typeface="Times New Roman" panose="02020603050405020304"/>
                <a:cs typeface="Times New Roman" panose="02020603050405020304"/>
              </a:rPr>
              <a:t>culture, </a:t>
            </a:r>
            <a:r>
              <a:rPr sz="1800" spc="145" dirty="0">
                <a:latin typeface="Times New Roman" panose="02020603050405020304"/>
                <a:cs typeface="Times New Roman" panose="02020603050405020304"/>
              </a:rPr>
              <a:t>and many people travel to </a:t>
            </a:r>
            <a:r>
              <a:rPr sz="1800" spc="100" dirty="0">
                <a:latin typeface="Times New Roman" panose="02020603050405020304"/>
                <a:cs typeface="Times New Roman" panose="02020603050405020304"/>
              </a:rPr>
              <a:t>Tianjin  </a:t>
            </a:r>
            <a:r>
              <a:rPr sz="1800" spc="180" dirty="0">
                <a:latin typeface="Times New Roman" panose="02020603050405020304"/>
                <a:cs typeface="Times New Roman" panose="02020603050405020304"/>
              </a:rPr>
              <a:t>expect </a:t>
            </a:r>
            <a:r>
              <a:rPr sz="1800" spc="14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1800" spc="185" dirty="0">
                <a:latin typeface="Times New Roman" panose="02020603050405020304"/>
                <a:cs typeface="Times New Roman" panose="02020603050405020304"/>
              </a:rPr>
              <a:t>taste </a:t>
            </a:r>
            <a:r>
              <a:rPr sz="1800" spc="195" dirty="0">
                <a:latin typeface="Times New Roman" panose="02020603050405020304"/>
                <a:cs typeface="Times New Roman" panose="02020603050405020304"/>
              </a:rPr>
              <a:t>these </a:t>
            </a:r>
            <a:r>
              <a:rPr sz="1800" spc="140" dirty="0">
                <a:latin typeface="Times New Roman" panose="02020603050405020304"/>
                <a:cs typeface="Times New Roman" panose="02020603050405020304"/>
              </a:rPr>
              <a:t>delicacies </a:t>
            </a:r>
            <a:r>
              <a:rPr sz="1800" spc="70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1800" spc="100" dirty="0">
                <a:latin typeface="Times New Roman" panose="02020603050405020304"/>
                <a:cs typeface="Times New Roman" panose="02020603050405020304"/>
              </a:rPr>
              <a:t>Tianjin. </a:t>
            </a:r>
            <a:r>
              <a:rPr sz="1800" spc="130" dirty="0">
                <a:latin typeface="Times New Roman" panose="02020603050405020304"/>
                <a:cs typeface="Times New Roman" panose="02020603050405020304"/>
              </a:rPr>
              <a:t>Cuisines </a:t>
            </a:r>
            <a:r>
              <a:rPr sz="1800" spc="70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1800" spc="100" dirty="0">
                <a:latin typeface="Times New Roman" panose="02020603050405020304"/>
                <a:cs typeface="Times New Roman" panose="02020603050405020304"/>
              </a:rPr>
              <a:t>Tianjin mainly  </a:t>
            </a:r>
            <a:r>
              <a:rPr sz="1800" spc="125" dirty="0">
                <a:latin typeface="Times New Roman" panose="02020603050405020304"/>
                <a:cs typeface="Times New Roman" panose="02020603050405020304"/>
              </a:rPr>
              <a:t>includes </a:t>
            </a:r>
            <a:r>
              <a:rPr sz="1800" spc="150" dirty="0">
                <a:latin typeface="Times New Roman" panose="02020603050405020304"/>
                <a:cs typeface="Times New Roman" panose="02020603050405020304"/>
              </a:rPr>
              <a:t>river </a:t>
            </a:r>
            <a:r>
              <a:rPr sz="1800" spc="155" dirty="0">
                <a:latin typeface="Times New Roman" panose="02020603050405020304"/>
                <a:cs typeface="Times New Roman" panose="02020603050405020304"/>
              </a:rPr>
              <a:t>products </a:t>
            </a:r>
            <a:r>
              <a:rPr sz="1800" spc="145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1800" spc="215" dirty="0">
                <a:latin typeface="Times New Roman" panose="02020603050405020304"/>
                <a:cs typeface="Times New Roman" panose="02020603050405020304"/>
              </a:rPr>
              <a:t>sea</a:t>
            </a:r>
            <a:r>
              <a:rPr sz="1800" spc="1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spc="105" dirty="0">
                <a:latin typeface="Times New Roman" panose="02020603050405020304"/>
                <a:cs typeface="Times New Roman" panose="02020603050405020304"/>
              </a:rPr>
              <a:t>food.</a:t>
            </a:r>
            <a:endParaRPr sz="1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86967" y="1514855"/>
            <a:ext cx="1834895" cy="1426464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3020567" y="1438655"/>
            <a:ext cx="1959863" cy="14264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5535167" y="981455"/>
            <a:ext cx="2513076" cy="19354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066672" y="3200145"/>
            <a:ext cx="2026920" cy="20269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3706367" y="3267455"/>
            <a:ext cx="4245864" cy="172212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90721" y="515238"/>
            <a:ext cx="216535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75" dirty="0"/>
              <a:t>Lodging</a:t>
            </a:r>
            <a:endParaRPr spc="275" dirty="0"/>
          </a:p>
        </p:txBody>
      </p:sp>
      <p:sp>
        <p:nvSpPr>
          <p:cNvPr id="3" name="object 3"/>
          <p:cNvSpPr/>
          <p:nvPr/>
        </p:nvSpPr>
        <p:spPr>
          <a:xfrm>
            <a:off x="886967" y="1286255"/>
            <a:ext cx="3102863" cy="21336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301877" y="3543122"/>
            <a:ext cx="2198370" cy="4533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1400" spc="135" dirty="0">
                <a:latin typeface="Times New Roman" panose="02020603050405020304"/>
                <a:cs typeface="Times New Roman" panose="02020603050405020304"/>
              </a:rPr>
              <a:t>Somerset </a:t>
            </a:r>
            <a:r>
              <a:rPr sz="1400" spc="70" dirty="0">
                <a:latin typeface="Times New Roman" panose="02020603050405020304"/>
                <a:cs typeface="Times New Roman" panose="02020603050405020304"/>
              </a:rPr>
              <a:t>Olympic</a:t>
            </a:r>
            <a:r>
              <a:rPr sz="1400" spc="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spc="155" dirty="0">
                <a:latin typeface="Times New Roman" panose="02020603050405020304"/>
                <a:cs typeface="Times New Roman" panose="02020603050405020304"/>
              </a:rPr>
              <a:t>Tower</a:t>
            </a:r>
            <a:endParaRPr sz="14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1400" spc="80" dirty="0">
                <a:latin typeface="Times New Roman" panose="02020603050405020304"/>
                <a:cs typeface="Times New Roman" panose="02020603050405020304"/>
              </a:rPr>
              <a:t>Tianjin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154167" y="1210055"/>
            <a:ext cx="2982467" cy="21884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5066791" y="3619322"/>
            <a:ext cx="3355975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135" dirty="0">
                <a:latin typeface="Times New Roman" panose="02020603050405020304"/>
                <a:cs typeface="Times New Roman" panose="02020603050405020304"/>
              </a:rPr>
              <a:t>Somerset </a:t>
            </a:r>
            <a:r>
              <a:rPr sz="1400" spc="95" dirty="0">
                <a:latin typeface="Times New Roman" panose="02020603050405020304"/>
                <a:cs typeface="Times New Roman" panose="02020603050405020304"/>
              </a:rPr>
              <a:t>International </a:t>
            </a:r>
            <a:r>
              <a:rPr sz="1400" spc="65" dirty="0">
                <a:latin typeface="Times New Roman" panose="02020603050405020304"/>
                <a:cs typeface="Times New Roman" panose="02020603050405020304"/>
              </a:rPr>
              <a:t>Building</a:t>
            </a:r>
            <a:r>
              <a:rPr sz="1400" spc="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spc="85" dirty="0">
                <a:latin typeface="Times New Roman" panose="02020603050405020304"/>
                <a:cs typeface="Times New Roman" panose="02020603050405020304"/>
              </a:rPr>
              <a:t>Tianjin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886967" y="4105655"/>
            <a:ext cx="3026663" cy="19598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1145844" y="6211011"/>
            <a:ext cx="201803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140" dirty="0">
                <a:latin typeface="Times New Roman" panose="02020603050405020304"/>
                <a:cs typeface="Times New Roman" panose="02020603050405020304"/>
              </a:rPr>
              <a:t>Somerset </a:t>
            </a:r>
            <a:r>
              <a:rPr sz="1400" spc="55" dirty="0">
                <a:latin typeface="Times New Roman" panose="02020603050405020304"/>
                <a:cs typeface="Times New Roman" panose="02020603050405020304"/>
              </a:rPr>
              <a:t>Youyi</a:t>
            </a:r>
            <a:r>
              <a:rPr sz="14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spc="80" dirty="0">
                <a:latin typeface="Times New Roman" panose="02020603050405020304"/>
                <a:cs typeface="Times New Roman" panose="02020603050405020304"/>
              </a:rPr>
              <a:t>Tianjin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230367" y="4105655"/>
            <a:ext cx="3102864" cy="203606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5642228" y="6287211"/>
            <a:ext cx="228727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1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1400" spc="105" dirty="0">
                <a:latin typeface="Times New Roman" panose="02020603050405020304"/>
                <a:cs typeface="Times New Roman" panose="02020603050405020304"/>
              </a:rPr>
              <a:t>St </a:t>
            </a:r>
            <a:r>
              <a:rPr sz="1400" spc="100" dirty="0">
                <a:latin typeface="Times New Roman" panose="02020603050405020304"/>
                <a:cs typeface="Times New Roman" panose="02020603050405020304"/>
              </a:rPr>
              <a:t>Regis </a:t>
            </a:r>
            <a:r>
              <a:rPr sz="1400" spc="80" dirty="0">
                <a:latin typeface="Times New Roman" panose="02020603050405020304"/>
                <a:cs typeface="Times New Roman" panose="02020603050405020304"/>
              </a:rPr>
              <a:t>Tianjin</a:t>
            </a:r>
            <a:r>
              <a:rPr sz="14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400" spc="95" dirty="0">
                <a:latin typeface="Times New Roman" panose="02020603050405020304"/>
                <a:cs typeface="Times New Roman" panose="02020603050405020304"/>
              </a:rPr>
              <a:t>Hotel</a:t>
            </a:r>
            <a:endParaRPr sz="14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7238" y="515238"/>
            <a:ext cx="305181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425" dirty="0"/>
              <a:t>References</a:t>
            </a:r>
            <a:endParaRPr spc="425" dirty="0"/>
          </a:p>
        </p:txBody>
      </p:sp>
      <p:sp>
        <p:nvSpPr>
          <p:cNvPr id="3" name="object 3"/>
          <p:cNvSpPr txBox="1"/>
          <p:nvPr/>
        </p:nvSpPr>
        <p:spPr>
          <a:xfrm>
            <a:off x="878839" y="1426209"/>
            <a:ext cx="416814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"/>
              </a:rPr>
              <a:t>http://www.visitourchina.com/FileUpload/FileUpload/110712174038093.jpg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78839" y="1645665"/>
            <a:ext cx="353758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7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2"/>
              </a:rPr>
              <a:t>http://www.udotrip.com/wp-content/uploads/img/781ab4b7.jpeg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78839" y="1865121"/>
            <a:ext cx="5763895" cy="382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3"/>
              </a:rPr>
              <a:t>http://maysblogs.tamu.edu/china/files/2012/06/IMG_1891.jpg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900" u="sng" spc="7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4"/>
              </a:rPr>
              <a:t>http://www.chinadaily.com.cn/travel/img/attachement/jpg/site1/20130808/002564bc654b136d96fb1d.jpg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78839" y="2304415"/>
            <a:ext cx="526224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7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5"/>
              </a:rPr>
              <a:t>http://www.bricoleurbanism.org/wp-content/uploads/2010/04/tianjin-old-city_2009-05_rev.jpg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78839" y="2523871"/>
            <a:ext cx="518160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7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6"/>
              </a:rPr>
              <a:t>http://www.china-tour.cn/images/China_Pictures/Tianjin-Pictures/Ancient-Culture-Street.jpg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78839" y="2743327"/>
            <a:ext cx="480060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7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7"/>
              </a:rPr>
              <a:t>http://assets.inhabitat.com/wp-content/blogs.dir/1/files/2011/01/tianjin-eco-city-8.jpg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8839" y="2962783"/>
            <a:ext cx="416814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8"/>
              </a:rPr>
              <a:t>http://www.visitourchina.com/FileUpload/FileUpload/110212165406580.jpg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78839" y="3182239"/>
            <a:ext cx="444881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9"/>
              </a:rPr>
              <a:t>http://www.topchinatravel.com/pic/city/tianjin/attractions/Tianjin-Museum-3.jpg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78839" y="3401695"/>
            <a:ext cx="4168775" cy="382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7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0"/>
              </a:rPr>
              <a:t>http://pic.enorth.com.cn/0/06/55/96/6559685_266149.jpg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1"/>
              </a:rPr>
              <a:t>http://www.visitourchina.com/FileUpload/FileUpload/100919175605484.jpg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78839" y="3840860"/>
            <a:ext cx="640588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7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2"/>
              </a:rPr>
              <a:t>http://www.chinadaily.com.cn/m/tianjin2011/images/attachement/jpg/site1/20111108/0023ae80a21210231be504.jpg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78839" y="4060317"/>
            <a:ext cx="398716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7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3"/>
              </a:rPr>
              <a:t>http://www.greatwallvacation.com/UploadFile/news/1268728993038.jpg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78839" y="4279772"/>
            <a:ext cx="416814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1"/>
              </a:rPr>
              <a:t>http://www.visitourchina.com/FileUpload/FileUpload/100919175605484.jpg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78839" y="4499229"/>
            <a:ext cx="398716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7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3"/>
              </a:rPr>
              <a:t>http://www.greatwallvacation.com/UploadFile/news/1268728993038.jpg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78839" y="4718684"/>
            <a:ext cx="368363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4"/>
              </a:rPr>
              <a:t>http://www.chinatraveldepot.com/PackageImages/shopping(10).jpg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78839" y="4938141"/>
            <a:ext cx="525970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7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5"/>
              </a:rPr>
              <a:t>http://renaissance-hotels.marriott.com/images/Shopping-Tianjin-Shengxifu_Hat_Shop-7xdypkj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78839" y="5157596"/>
            <a:ext cx="497903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6"/>
              </a:rPr>
              <a:t>http://img2.chinatraveldepotstatic.com/Hotel_Photo/OLD/piclib/9062/299063/overview.jpg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878839" y="5377433"/>
            <a:ext cx="583438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6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7"/>
              </a:rPr>
              <a:t>http://t2.gstatic.com/images?q=tbn:ANd9GcQBG8pF6TUTpjILcWcIcWchgT9Di9sI8bucs42E4mwyRBkeizgJ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000000"/>
              </a:buClr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pc="55" dirty="0">
                <a:hlinkClick r:id="rId18"/>
              </a:rPr>
              <a:t>http://t0.gstatic.com/images?q=tbn:ANd9GcSzMOtXK91iExXZ774cGBZ2xfSWF2b-8PqVDRtC21-XGMpfr0RD</a:t>
            </a:r>
            <a:endParaRPr spc="55" dirty="0"/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1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2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3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4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5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6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7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8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9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10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11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12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13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11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13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14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15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16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  <a:hlinkClick r:id="rId17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u="none" dirty="0">
                <a:solidFill>
                  <a:srgbClr val="000000"/>
                </a:solidFill>
                <a:latin typeface="Arial" panose="020B0604020202020204"/>
                <a:cs typeface="Arial" panose="020B0604020202020204"/>
              </a:rPr>
              <a:t>•</a:t>
            </a:r>
            <a:endParaRPr u="none" dirty="0">
              <a:solidFill>
                <a:srgbClr val="000000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891539" y="5737859"/>
            <a:ext cx="7673340" cy="0"/>
          </a:xfrm>
          <a:custGeom>
            <a:avLst/>
            <a:gdLst/>
            <a:ahLst/>
            <a:cxnLst/>
            <a:rect l="l" t="t" r="r" b="b"/>
            <a:pathLst>
              <a:path w="7673340">
                <a:moveTo>
                  <a:pt x="0" y="0"/>
                </a:moveTo>
                <a:lnTo>
                  <a:pt x="7673339" y="0"/>
                </a:lnTo>
              </a:path>
            </a:pathLst>
          </a:custGeom>
          <a:ln w="6096">
            <a:solidFill>
              <a:srgbClr val="0000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 txBox="1"/>
          <p:nvPr/>
        </p:nvSpPr>
        <p:spPr>
          <a:xfrm>
            <a:off x="878839" y="5596838"/>
            <a:ext cx="770064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60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  <a:hlinkClick r:id="rId19"/>
              </a:rPr>
              <a:t>http://t10.deviantart.net/T6PsY0Iw3CBlz6icKfrIN3P6</a:t>
            </a:r>
            <a:r>
              <a:rPr sz="900" u="sng" spc="215" dirty="0">
                <a:solidFill>
                  <a:srgbClr val="0000FF"/>
                </a:solidFill>
                <a:uFill>
                  <a:solidFill>
                    <a:srgbClr val="0000FE"/>
                  </a:solidFill>
                </a:u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900" spc="70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</a:rPr>
              <a:t>w=/300x200/filters:fixed_height(100,100):origin()/pre11/9fb5/th/pre/i/2010/123/8/b/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878839" y="5788863"/>
            <a:ext cx="199453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5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</a:rPr>
              <a:t>autumn_in_tianjin_by_charlie009.jpg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35940" y="6008319"/>
            <a:ext cx="7139940" cy="382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000000"/>
              </a:buClr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900" u="sng" spc="7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20"/>
              </a:rPr>
              <a:t>http://www.beijing-tours.cn/wp-content/gallery/beijing-tianjin-tanggu-expressway/beijing-tianjin-tanggu-expressway.jpg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900" dirty="0">
                <a:latin typeface="Arial" panose="020B0604020202020204"/>
                <a:cs typeface="Arial" panose="020B0604020202020204"/>
                <a:hlinkClick r:id="rId21"/>
              </a:rPr>
              <a:t>•</a:t>
            </a:r>
            <a:endParaRPr sz="9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878839" y="6172911"/>
            <a:ext cx="7710805" cy="409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0000"/>
              </a:lnSpc>
              <a:spcBef>
                <a:spcPts val="100"/>
              </a:spcBef>
            </a:pPr>
            <a:r>
              <a:rPr sz="900" u="sng" spc="7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21"/>
              </a:rPr>
              <a:t>http://airlinersgallery.smugmug.com/Airlines-Asia-3/Airlines-Asia3-QZ/Tianjin-Airlines/i-kh8JptG/0/M/Tianjin%20ERJ%20190-100%20B- </a:t>
            </a:r>
            <a:r>
              <a:rPr sz="900" spc="70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  <a:hlinkClick r:id="rId21"/>
              </a:rPr>
              <a:t> </a:t>
            </a:r>
            <a:r>
              <a:rPr sz="900" u="sng" spc="6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21"/>
              </a:rPr>
              <a:t>3152%20(09)(Grd)%20LPA%20(TAL)(46)-M.jpg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05"/>
              </a:spcBef>
            </a:pPr>
            <a:r>
              <a:rPr spc="425" dirty="0"/>
              <a:t>References</a:t>
            </a:r>
            <a:r>
              <a:rPr spc="325" dirty="0"/>
              <a:t> </a:t>
            </a:r>
            <a:r>
              <a:rPr spc="280" dirty="0"/>
              <a:t>Cont.</a:t>
            </a:r>
            <a:endParaRPr spc="28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609089"/>
            <a:ext cx="8072755" cy="821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40000"/>
              </a:lnSpc>
              <a:spcBef>
                <a:spcPts val="100"/>
              </a:spcBef>
              <a:buClr>
                <a:srgbClr val="000000"/>
              </a:buClr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"/>
              </a:rPr>
              <a:t>http://d2wk0ob0vlqll0.cloudfront.net/media/images/countries/china/tianjin/somerset_international_building/pagebanner/full_somerset_interna </a:t>
            </a: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"/>
              </a:rPr>
              <a:t> </a:t>
            </a:r>
            <a:r>
              <a:rPr sz="900" u="sng" spc="4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"/>
              </a:rPr>
              <a:t>tional_building_tianjin_lobby.jpg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645"/>
              </a:spcBef>
              <a:buClr>
                <a:srgbClr val="000000"/>
              </a:buClr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"/>
              </a:rPr>
              <a:t>http://d2wk0ob0vlqll0.cloudfront.net/media/images/countries/china/tianjin/somerset_youyi/pagebanner/pbanner_somerset_youyi_tianjin_1_b</a:t>
            </a:r>
            <a:endParaRPr sz="900">
              <a:latin typeface="Times New Roman" panose="02020603050405020304"/>
              <a:cs typeface="Times New Roman" panose="02020603050405020304"/>
            </a:endParaRPr>
          </a:p>
          <a:p>
            <a:pPr marL="355600">
              <a:lnSpc>
                <a:spcPct val="100000"/>
              </a:lnSpc>
              <a:spcBef>
                <a:spcPts val="435"/>
              </a:spcBef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"/>
              </a:rPr>
              <a:t>edroom_executive.jpg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78839" y="2926207"/>
            <a:ext cx="650684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8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2"/>
              </a:rPr>
              <a:t>http://www.seriouseats.com/assets_c/2014/09/201400929-fu-run-lamb-max-falkowitz-thumb-625xauto-412182.jpg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5940" y="2487295"/>
            <a:ext cx="7192645" cy="8210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000000"/>
              </a:buClr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"/>
              </a:rPr>
              <a:t>http://q-ec.bstatic.com/images/hotel/840x460/248/24859448.jpg?the%20st.%20regis%20tianjin%20hotel%20tianjin%20china</a:t>
            </a:r>
            <a:endParaRPr sz="9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645"/>
              </a:spcBef>
              <a:buClr>
                <a:srgbClr val="000000"/>
              </a:buClr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3"/>
              </a:rPr>
              <a:t>http://www.visitourchina.com/FileUpload/Guide/City/100919171059.jpg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sz="900" dirty="0">
                <a:latin typeface="Arial" panose="020B0604020202020204"/>
                <a:cs typeface="Arial" panose="020B0604020202020204"/>
                <a:hlinkClick r:id="rId2"/>
              </a:rPr>
              <a:t>•</a:t>
            </a:r>
            <a:endParaRPr sz="9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900" dirty="0">
                <a:latin typeface="Arial" panose="020B0604020202020204"/>
                <a:cs typeface="Arial" panose="020B0604020202020204"/>
                <a:hlinkClick r:id="rId4"/>
              </a:rPr>
              <a:t>•</a:t>
            </a:r>
            <a:endParaRPr sz="9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78839" y="3090799"/>
            <a:ext cx="7683500" cy="601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0000"/>
              </a:lnSpc>
              <a:spcBef>
                <a:spcPts val="100"/>
              </a:spcBef>
            </a:pPr>
            <a:r>
              <a:rPr sz="900" u="sng" spc="9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4"/>
              </a:rPr>
              <a:t>http://q- </a:t>
            </a:r>
            <a:r>
              <a:rPr sz="900" spc="90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  <a:hlinkClick r:id="rId4"/>
              </a:rPr>
              <a:t> </a:t>
            </a: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4"/>
              </a:rPr>
              <a:t>ec.bstatic.com/images/hotel/840x460/810/8109926.jpg?the%20astor%20hotel,%20a%20luxury%20collection%20hotel,%20tianjin%20hotel% </a:t>
            </a:r>
            <a:r>
              <a:rPr sz="900" spc="65" dirty="0">
                <a:solidFill>
                  <a:srgbClr val="0000FF"/>
                </a:solidFill>
                <a:latin typeface="Times New Roman" panose="02020603050405020304"/>
                <a:cs typeface="Times New Roman" panose="02020603050405020304"/>
                <a:hlinkClick r:id="rId4"/>
              </a:rPr>
              <a:t> </a:t>
            </a:r>
            <a:r>
              <a:rPr sz="900" u="sng" spc="5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4"/>
              </a:rPr>
              <a:t>20tianjin%20china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35940" y="3694556"/>
            <a:ext cx="6431915" cy="409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40000"/>
              </a:lnSpc>
              <a:spcBef>
                <a:spcPts val="100"/>
              </a:spcBef>
              <a:buClr>
                <a:srgbClr val="000000"/>
              </a:buClr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900" u="sng" spc="7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5"/>
              </a:rPr>
              <a:t>http://www.ca.kayak.com/rimg/himg/03/41/22/leonardo-1140376-Living_Room-Somerset_Olympic_Tower_S- </a:t>
            </a:r>
            <a:r>
              <a:rPr sz="900" u="sng" spc="7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5"/>
              </a:rPr>
              <a:t> </a:t>
            </a:r>
            <a:r>
              <a:rPr sz="900" u="sng" spc="6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5"/>
              </a:rPr>
              <a:t>image.jpg?width=502&amp;height=334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78839" y="4380357"/>
            <a:ext cx="6973570" cy="382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6"/>
              </a:rPr>
              <a:t>http://upload.wikimedia.org/wikipedia/commons/thumb/5/5f/T001_TianjinTrainStation.jpg/300px-T001_TianjinTrainStation.jpg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900" u="sng" spc="6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7"/>
              </a:rPr>
              <a:t>http://www.whatsontianjin.com/news_images/5532electric%20bus.jpg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8839" y="4819269"/>
            <a:ext cx="58864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6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8"/>
              </a:rPr>
              <a:t>http://t3.gstatic.com/images?q=tbn:ANd9GcToYq92oN90VvMLY5u7dkB836hNxpV8hazvvyZiXrixD05Qi72Y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78839" y="5038725"/>
            <a:ext cx="464756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7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9"/>
              </a:rPr>
              <a:t>http://www.echinacities.com/userfiles/2011-Year/1-Month/10-Day/image004(1).jpg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78839" y="5257876"/>
            <a:ext cx="4316095" cy="163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8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0"/>
              </a:rPr>
              <a:t>http://renaissance-hotels.marriott.com/images/Food-Tianjin-Tairyo-qkgqlpfn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78839" y="5477967"/>
            <a:ext cx="504952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6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1"/>
              </a:rPr>
              <a:t>http://www.topchinatrip.com/upload/imgs/China/1012075528%E5%A4%A9%E6%B4%A5.jpg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35940" y="4160901"/>
            <a:ext cx="6384290" cy="1699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000000"/>
              </a:buClr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900" u="sng" spc="5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2"/>
              </a:rPr>
              <a:t>http://t3.gstatic.com/images?q=tbn:ANd9GcT0x0zFYk9oyl5tlxoW_gLawRo6bv5HIyNdY9Uw4UjxhHum5XIXyw</a:t>
            </a:r>
            <a:endParaRPr sz="9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900" dirty="0">
                <a:latin typeface="Arial" panose="020B0604020202020204"/>
                <a:cs typeface="Arial" panose="020B0604020202020204"/>
                <a:hlinkClick r:id="rId6"/>
              </a:rPr>
              <a:t>•</a:t>
            </a:r>
            <a:endParaRPr sz="9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sz="900" dirty="0">
                <a:latin typeface="Arial" panose="020B0604020202020204"/>
                <a:cs typeface="Arial" panose="020B0604020202020204"/>
                <a:hlinkClick r:id="rId7"/>
              </a:rPr>
              <a:t>•</a:t>
            </a:r>
            <a:endParaRPr sz="9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900" dirty="0">
                <a:latin typeface="Arial" panose="020B0604020202020204"/>
                <a:cs typeface="Arial" panose="020B0604020202020204"/>
                <a:hlinkClick r:id="rId8"/>
              </a:rPr>
              <a:t>•</a:t>
            </a:r>
            <a:endParaRPr sz="9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sz="900" dirty="0">
                <a:latin typeface="Arial" panose="020B0604020202020204"/>
                <a:cs typeface="Arial" panose="020B0604020202020204"/>
                <a:hlinkClick r:id="rId9"/>
              </a:rPr>
              <a:t>•</a:t>
            </a:r>
            <a:endParaRPr sz="9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sz="900" dirty="0">
                <a:latin typeface="Arial" panose="020B0604020202020204"/>
                <a:cs typeface="Arial" panose="020B0604020202020204"/>
                <a:hlinkClick r:id="rId10"/>
              </a:rPr>
              <a:t>•</a:t>
            </a:r>
            <a:endParaRPr sz="9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sz="900" dirty="0">
                <a:latin typeface="Arial" panose="020B0604020202020204"/>
                <a:cs typeface="Arial" panose="020B0604020202020204"/>
                <a:hlinkClick r:id="rId11"/>
              </a:rPr>
              <a:t>•</a:t>
            </a:r>
            <a:endParaRPr sz="9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900" dirty="0">
                <a:latin typeface="Arial" panose="020B0604020202020204"/>
                <a:cs typeface="Arial" panose="020B0604020202020204"/>
                <a:hlinkClick r:id="rId1"/>
              </a:rPr>
              <a:t>•</a:t>
            </a:r>
            <a:endParaRPr sz="9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78839" y="5697423"/>
            <a:ext cx="498221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u="sng" spc="7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 panose="02020603050405020304"/>
                <a:cs typeface="Times New Roman" panose="02020603050405020304"/>
                <a:hlinkClick r:id="rId1"/>
              </a:rPr>
              <a:t>http://www.tour-beijing.com/blog/wp-content/uploads/The-Italian-Town-architecture.jpg</a:t>
            </a:r>
            <a:endParaRPr sz="9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147822" y="2859151"/>
            <a:ext cx="23933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325" dirty="0">
                <a:latin typeface="Times New Roman" panose="02020603050405020304"/>
                <a:cs typeface="Times New Roman" panose="02020603050405020304"/>
              </a:rPr>
              <a:t>Thank</a:t>
            </a:r>
            <a:r>
              <a:rPr sz="3600" spc="2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600" spc="135" dirty="0">
                <a:latin typeface="Times New Roman" panose="02020603050405020304"/>
                <a:cs typeface="Times New Roman" panose="02020603050405020304"/>
              </a:rPr>
              <a:t>You</a:t>
            </a:r>
            <a:endParaRPr sz="36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14857" y="3956684"/>
            <a:ext cx="72542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345" dirty="0">
                <a:latin typeface="Times New Roman" panose="02020603050405020304"/>
                <a:cs typeface="Times New Roman" panose="02020603050405020304"/>
              </a:rPr>
              <a:t>Created </a:t>
            </a:r>
            <a:r>
              <a:rPr sz="3600" spc="300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3600" spc="275" dirty="0">
                <a:latin typeface="Times New Roman" panose="02020603050405020304"/>
                <a:cs typeface="Times New Roman" panose="02020603050405020304"/>
              </a:rPr>
              <a:t>Pushpitha</a:t>
            </a:r>
            <a:r>
              <a:rPr sz="3600" spc="204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600" spc="229" dirty="0">
                <a:latin typeface="Times New Roman" panose="02020603050405020304"/>
                <a:cs typeface="Times New Roman" panose="02020603050405020304"/>
              </a:rPr>
              <a:t>Wijesinghe</a:t>
            </a:r>
            <a:endParaRPr sz="36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18382" y="515238"/>
            <a:ext cx="151003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325" dirty="0"/>
              <a:t>Index</a:t>
            </a:r>
            <a:endParaRPr spc="325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48041"/>
            <a:ext cx="3268979" cy="4123690"/>
          </a:xfrm>
          <a:prstGeom prst="rect">
            <a:avLst/>
          </a:prstGeom>
        </p:spPr>
        <p:txBody>
          <a:bodyPr vert="horz" wrap="square" lIns="0" tIns="110489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870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245" dirty="0">
                <a:latin typeface="Times New Roman" panose="02020603050405020304"/>
                <a:cs typeface="Times New Roman" panose="02020603050405020304"/>
              </a:rPr>
              <a:t>Attractions</a:t>
            </a:r>
            <a:endParaRPr sz="32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770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215" dirty="0">
                <a:latin typeface="Times New Roman" panose="02020603050405020304"/>
                <a:cs typeface="Times New Roman" panose="02020603050405020304"/>
              </a:rPr>
              <a:t>Shopping</a:t>
            </a:r>
            <a:endParaRPr sz="32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770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285" dirty="0">
                <a:latin typeface="Times New Roman" panose="02020603050405020304"/>
                <a:cs typeface="Times New Roman" panose="02020603050405020304"/>
              </a:rPr>
              <a:t>Weather</a:t>
            </a:r>
            <a:endParaRPr sz="32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770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280" dirty="0">
                <a:latin typeface="Times New Roman" panose="02020603050405020304"/>
                <a:cs typeface="Times New Roman" panose="02020603050405020304"/>
              </a:rPr>
              <a:t>Transportation</a:t>
            </a:r>
            <a:endParaRPr sz="32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770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265" dirty="0">
                <a:latin typeface="Times New Roman" panose="02020603050405020304"/>
                <a:cs typeface="Times New Roman" panose="02020603050405020304"/>
              </a:rPr>
              <a:t>Food</a:t>
            </a:r>
            <a:endParaRPr sz="32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765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200" dirty="0">
                <a:latin typeface="Times New Roman" panose="02020603050405020304"/>
                <a:cs typeface="Times New Roman" panose="02020603050405020304"/>
              </a:rPr>
              <a:t>Lodging</a:t>
            </a:r>
            <a:endParaRPr sz="32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770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310" dirty="0">
                <a:latin typeface="Times New Roman" panose="02020603050405020304"/>
                <a:cs typeface="Times New Roman" panose="02020603050405020304"/>
              </a:rPr>
              <a:t>References</a:t>
            </a:r>
            <a:endParaRPr sz="32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77717" y="515238"/>
            <a:ext cx="298767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335" dirty="0"/>
              <a:t>Attractions</a:t>
            </a:r>
            <a:endParaRPr spc="335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548041"/>
            <a:ext cx="6228080" cy="2953385"/>
          </a:xfrm>
          <a:prstGeom prst="rect">
            <a:avLst/>
          </a:prstGeom>
        </p:spPr>
        <p:txBody>
          <a:bodyPr vert="horz" wrap="square" lIns="0" tIns="110489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870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185" dirty="0">
                <a:latin typeface="Times New Roman" panose="02020603050405020304"/>
                <a:cs typeface="Times New Roman" panose="02020603050405020304"/>
              </a:rPr>
              <a:t>China</a:t>
            </a:r>
            <a:r>
              <a:rPr sz="3200" spc="2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200" spc="290" dirty="0">
                <a:latin typeface="Times New Roman" panose="02020603050405020304"/>
                <a:cs typeface="Times New Roman" panose="02020603050405020304"/>
              </a:rPr>
              <a:t>House</a:t>
            </a:r>
            <a:endParaRPr sz="32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770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285" dirty="0">
                <a:latin typeface="Times New Roman" panose="02020603050405020304"/>
                <a:cs typeface="Times New Roman" panose="02020603050405020304"/>
              </a:rPr>
              <a:t>New </a:t>
            </a:r>
            <a:r>
              <a:rPr sz="3200" spc="245" dirty="0">
                <a:latin typeface="Times New Roman" panose="02020603050405020304"/>
                <a:cs typeface="Times New Roman" panose="02020603050405020304"/>
              </a:rPr>
              <a:t>Style </a:t>
            </a:r>
            <a:r>
              <a:rPr sz="3200" spc="305" dirty="0">
                <a:latin typeface="Times New Roman" panose="02020603050405020304"/>
                <a:cs typeface="Times New Roman" panose="02020603050405020304"/>
              </a:rPr>
              <a:t>Town</a:t>
            </a:r>
            <a:endParaRPr sz="32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770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190" dirty="0">
                <a:latin typeface="Times New Roman" panose="02020603050405020304"/>
                <a:cs typeface="Times New Roman" panose="02020603050405020304"/>
              </a:rPr>
              <a:t>Tianjin </a:t>
            </a:r>
            <a:r>
              <a:rPr sz="3200" spc="110" dirty="0">
                <a:latin typeface="Times New Roman" panose="02020603050405020304"/>
                <a:cs typeface="Times New Roman" panose="02020603050405020304"/>
              </a:rPr>
              <a:t>Old</a:t>
            </a:r>
            <a:r>
              <a:rPr sz="3200" spc="3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200" spc="175" dirty="0">
                <a:latin typeface="Times New Roman" panose="02020603050405020304"/>
                <a:cs typeface="Times New Roman" panose="02020603050405020304"/>
              </a:rPr>
              <a:t>City</a:t>
            </a:r>
            <a:endParaRPr sz="32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770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190" dirty="0">
                <a:latin typeface="Times New Roman" panose="02020603050405020304"/>
                <a:cs typeface="Times New Roman" panose="02020603050405020304"/>
              </a:rPr>
              <a:t>Tianjin</a:t>
            </a:r>
            <a:r>
              <a:rPr sz="3200" spc="2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200" spc="250" dirty="0">
                <a:latin typeface="Times New Roman" panose="02020603050405020304"/>
                <a:cs typeface="Times New Roman" panose="02020603050405020304"/>
              </a:rPr>
              <a:t>Museum</a:t>
            </a:r>
            <a:endParaRPr sz="3200">
              <a:latin typeface="Times New Roman" panose="02020603050405020304"/>
              <a:cs typeface="Times New Roman" panose="02020603050405020304"/>
            </a:endParaRPr>
          </a:p>
          <a:p>
            <a:pPr marL="355600" indent="-342900">
              <a:lnSpc>
                <a:spcPct val="100000"/>
              </a:lnSpc>
              <a:spcBef>
                <a:spcPts val="770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sz="3200" spc="190" dirty="0">
                <a:latin typeface="Times New Roman" panose="02020603050405020304"/>
                <a:cs typeface="Times New Roman" panose="02020603050405020304"/>
              </a:rPr>
              <a:t>Tianjin </a:t>
            </a:r>
            <a:r>
              <a:rPr sz="3200" spc="215" dirty="0">
                <a:latin typeface="Times New Roman" panose="02020603050405020304"/>
                <a:cs typeface="Times New Roman" panose="02020603050405020304"/>
              </a:rPr>
              <a:t>Ancient </a:t>
            </a:r>
            <a:r>
              <a:rPr sz="3200" spc="229" dirty="0">
                <a:latin typeface="Times New Roman" panose="02020603050405020304"/>
                <a:cs typeface="Times New Roman" panose="02020603050405020304"/>
              </a:rPr>
              <a:t>Culture</a:t>
            </a:r>
            <a:r>
              <a:rPr sz="3200" spc="3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200" spc="320" dirty="0">
                <a:latin typeface="Times New Roman" panose="02020603050405020304"/>
                <a:cs typeface="Times New Roman" panose="02020603050405020304"/>
              </a:rPr>
              <a:t>Street</a:t>
            </a:r>
            <a:endParaRPr sz="32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75026" y="515238"/>
            <a:ext cx="3395979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54" dirty="0"/>
              <a:t>China</a:t>
            </a:r>
            <a:r>
              <a:rPr spc="285" dirty="0"/>
              <a:t> </a:t>
            </a:r>
            <a:r>
              <a:rPr spc="400" dirty="0"/>
              <a:t>House</a:t>
            </a:r>
            <a:endParaRPr spc="400" dirty="0"/>
          </a:p>
        </p:txBody>
      </p:sp>
      <p:sp>
        <p:nvSpPr>
          <p:cNvPr id="4" name="object 4"/>
          <p:cNvSpPr txBox="1"/>
          <p:nvPr/>
        </p:nvSpPr>
        <p:spPr>
          <a:xfrm>
            <a:off x="842263" y="1642617"/>
            <a:ext cx="20764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44905" algn="l"/>
              </a:tabLst>
            </a:pPr>
            <a:r>
              <a:rPr sz="2400" spc="114" dirty="0">
                <a:latin typeface="Times New Roman" panose="02020603050405020304"/>
                <a:cs typeface="Times New Roman" panose="02020603050405020304"/>
              </a:rPr>
              <a:t>Chin</a:t>
            </a:r>
            <a:r>
              <a:rPr sz="2400" spc="23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400" spc="235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400" spc="215" dirty="0">
                <a:latin typeface="Times New Roman" panose="02020603050405020304"/>
                <a:cs typeface="Times New Roman" panose="02020603050405020304"/>
              </a:rPr>
              <a:t>House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08147" y="1642617"/>
            <a:ext cx="54019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75945" algn="l"/>
                <a:tab pos="1056005" algn="l"/>
                <a:tab pos="2738755" algn="l"/>
                <a:tab pos="3973195" algn="l"/>
                <a:tab pos="5140960" algn="l"/>
              </a:tabLst>
            </a:pPr>
            <a:r>
              <a:rPr sz="2400" spc="165" dirty="0"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2400" spc="165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400" spc="23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400" spc="235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400" spc="22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400" spc="204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400" spc="204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400" spc="26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400" spc="140" dirty="0">
                <a:latin typeface="Times New Roman" panose="02020603050405020304"/>
                <a:cs typeface="Times New Roman" panose="02020603050405020304"/>
              </a:rPr>
              <a:t>elai</a:t>
            </a:r>
            <a:r>
              <a:rPr sz="2400" spc="20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240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400" spc="175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400" spc="13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400" spc="254" dirty="0">
                <a:latin typeface="Times New Roman" panose="02020603050405020304"/>
                <a:cs typeface="Times New Roman" panose="02020603050405020304"/>
              </a:rPr>
              <a:t>us</a:t>
            </a:r>
            <a:r>
              <a:rPr sz="2400" spc="26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40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400" spc="165" dirty="0">
                <a:latin typeface="Times New Roman" panose="02020603050405020304"/>
                <a:cs typeface="Times New Roman" panose="02020603050405020304"/>
              </a:rPr>
              <a:t>whi</a:t>
            </a:r>
            <a:r>
              <a:rPr sz="2400" spc="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400" spc="175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40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400" spc="165" dirty="0">
                <a:latin typeface="Times New Roman" panose="02020603050405020304"/>
                <a:cs typeface="Times New Roman" panose="02020603050405020304"/>
              </a:rPr>
              <a:t>is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78839" y="2008759"/>
            <a:ext cx="7729220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spc="235" dirty="0">
                <a:latin typeface="Times New Roman" panose="02020603050405020304"/>
                <a:cs typeface="Times New Roman" panose="02020603050405020304"/>
              </a:rPr>
              <a:t>decorated </a:t>
            </a:r>
            <a:r>
              <a:rPr sz="2400" spc="150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2400" spc="190" dirty="0">
                <a:latin typeface="Times New Roman" panose="02020603050405020304"/>
                <a:cs typeface="Times New Roman" panose="02020603050405020304"/>
              </a:rPr>
              <a:t>about </a:t>
            </a:r>
            <a:r>
              <a:rPr sz="2400" spc="195" dirty="0">
                <a:latin typeface="Times New Roman" panose="02020603050405020304"/>
                <a:cs typeface="Times New Roman" panose="02020603050405020304"/>
              </a:rPr>
              <a:t>4,000 </a:t>
            </a:r>
            <a:r>
              <a:rPr sz="2400" spc="225" dirty="0">
                <a:latin typeface="Times New Roman" panose="02020603050405020304"/>
                <a:cs typeface="Times New Roman" panose="02020603050405020304"/>
              </a:rPr>
              <a:t>pieces </a:t>
            </a:r>
            <a:r>
              <a:rPr sz="2400" spc="135" dirty="0">
                <a:latin typeface="Times New Roman" panose="02020603050405020304"/>
                <a:cs typeface="Times New Roman" panose="02020603050405020304"/>
              </a:rPr>
              <a:t>of  </a:t>
            </a:r>
            <a:r>
              <a:rPr sz="2400" spc="190" dirty="0">
                <a:latin typeface="Times New Roman" panose="02020603050405020304"/>
                <a:cs typeface="Times New Roman" panose="02020603050405020304"/>
              </a:rPr>
              <a:t>ancient  </a:t>
            </a:r>
            <a:r>
              <a:rPr sz="2400" spc="170" dirty="0">
                <a:latin typeface="Times New Roman" panose="02020603050405020304"/>
                <a:cs typeface="Times New Roman" panose="02020603050405020304"/>
              </a:rPr>
              <a:t>porcelain, </a:t>
            </a:r>
            <a:r>
              <a:rPr sz="2400" spc="225" dirty="0">
                <a:latin typeface="Times New Roman" panose="02020603050405020304"/>
                <a:cs typeface="Times New Roman" panose="02020603050405020304"/>
              </a:rPr>
              <a:t>400 pieces </a:t>
            </a:r>
            <a:r>
              <a:rPr sz="2400" spc="13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185" dirty="0">
                <a:latin typeface="Times New Roman" panose="02020603050405020304"/>
                <a:cs typeface="Times New Roman" panose="02020603050405020304"/>
              </a:rPr>
              <a:t>jade </a:t>
            </a:r>
            <a:r>
              <a:rPr sz="2400" spc="235" dirty="0">
                <a:latin typeface="Times New Roman" panose="02020603050405020304"/>
                <a:cs typeface="Times New Roman" panose="02020603050405020304"/>
              </a:rPr>
              <a:t>stone </a:t>
            </a:r>
            <a:r>
              <a:rPr sz="2400" spc="170" dirty="0">
                <a:latin typeface="Times New Roman" panose="02020603050405020304"/>
                <a:cs typeface="Times New Roman" panose="02020603050405020304"/>
              </a:rPr>
              <a:t>carving, </a:t>
            </a:r>
            <a:r>
              <a:rPr sz="2400" spc="225" dirty="0">
                <a:latin typeface="Times New Roman" panose="02020603050405020304"/>
                <a:cs typeface="Times New Roman" panose="02020603050405020304"/>
              </a:rPr>
              <a:t>20 </a:t>
            </a:r>
            <a:r>
              <a:rPr sz="2400" spc="210" dirty="0">
                <a:latin typeface="Times New Roman" panose="02020603050405020304"/>
                <a:cs typeface="Times New Roman" panose="02020603050405020304"/>
              </a:rPr>
              <a:t>tons  </a:t>
            </a:r>
            <a:r>
              <a:rPr sz="2400" spc="14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210" dirty="0">
                <a:latin typeface="Times New Roman" panose="02020603050405020304"/>
                <a:cs typeface="Times New Roman" panose="02020603050405020304"/>
              </a:rPr>
              <a:t>crystal </a:t>
            </a:r>
            <a:r>
              <a:rPr sz="2400" spc="195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400" spc="150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2400" spc="190" dirty="0">
                <a:latin typeface="Times New Roman" panose="02020603050405020304"/>
                <a:cs typeface="Times New Roman" panose="02020603050405020304"/>
              </a:rPr>
              <a:t>about </a:t>
            </a:r>
            <a:r>
              <a:rPr sz="2400" spc="90" dirty="0">
                <a:latin typeface="Times New Roman" panose="02020603050405020304"/>
                <a:cs typeface="Times New Roman" panose="02020603050405020304"/>
              </a:rPr>
              <a:t>million </a:t>
            </a:r>
            <a:r>
              <a:rPr sz="2400" spc="229" dirty="0">
                <a:latin typeface="Times New Roman" panose="02020603050405020304"/>
                <a:cs typeface="Times New Roman" panose="02020603050405020304"/>
              </a:rPr>
              <a:t>pieces </a:t>
            </a:r>
            <a:r>
              <a:rPr sz="2400" spc="14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185" dirty="0">
                <a:latin typeface="Times New Roman" panose="02020603050405020304"/>
                <a:cs typeface="Times New Roman" panose="02020603050405020304"/>
              </a:rPr>
              <a:t>ancient  </a:t>
            </a:r>
            <a:r>
              <a:rPr sz="2400" spc="200" dirty="0">
                <a:latin typeface="Times New Roman" panose="02020603050405020304"/>
                <a:cs typeface="Times New Roman" panose="02020603050405020304"/>
              </a:rPr>
              <a:t>Chinese </a:t>
            </a:r>
            <a:r>
              <a:rPr sz="2400" spc="204" dirty="0">
                <a:latin typeface="Times New Roman" panose="02020603050405020304"/>
                <a:cs typeface="Times New Roman" panose="02020603050405020304"/>
              </a:rPr>
              <a:t>ceramic</a:t>
            </a:r>
            <a:r>
              <a:rPr sz="2400" spc="2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170" dirty="0">
                <a:latin typeface="Times New Roman" panose="02020603050405020304"/>
                <a:cs typeface="Times New Roman" panose="02020603050405020304"/>
              </a:rPr>
              <a:t>chips.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01168" y="3724655"/>
            <a:ext cx="3026664" cy="2180844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3249167" y="3724655"/>
            <a:ext cx="2798063" cy="21884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6068567" y="3724655"/>
            <a:ext cx="2834640" cy="21884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71852" y="392938"/>
            <a:ext cx="448691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395" dirty="0">
                <a:latin typeface="Times New Roman" panose="02020603050405020304"/>
                <a:cs typeface="Times New Roman" panose="02020603050405020304"/>
              </a:rPr>
              <a:t>New </a:t>
            </a:r>
            <a:r>
              <a:rPr sz="4400" spc="340" dirty="0">
                <a:latin typeface="Times New Roman" panose="02020603050405020304"/>
                <a:cs typeface="Times New Roman" panose="02020603050405020304"/>
              </a:rPr>
              <a:t>Style</a:t>
            </a:r>
            <a:r>
              <a:rPr sz="4400" spc="2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400" spc="415" dirty="0">
                <a:latin typeface="Times New Roman" panose="02020603050405020304"/>
                <a:cs typeface="Times New Roman" panose="02020603050405020304"/>
              </a:rPr>
              <a:t>Town</a:t>
            </a:r>
            <a:endParaRPr sz="4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37691" y="1556465"/>
            <a:ext cx="7769225" cy="16725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340" marR="5080" indent="-41275" algn="just">
              <a:lnSpc>
                <a:spcPct val="150000"/>
              </a:lnSpc>
              <a:spcBef>
                <a:spcPts val="100"/>
              </a:spcBef>
            </a:pPr>
            <a:r>
              <a:rPr sz="2400" spc="140" dirty="0">
                <a:latin typeface="Times New Roman" panose="02020603050405020304"/>
                <a:cs typeface="Times New Roman" panose="02020603050405020304"/>
              </a:rPr>
              <a:t>Tianjin </a:t>
            </a:r>
            <a:r>
              <a:rPr sz="2400" spc="35" dirty="0">
                <a:latin typeface="Times New Roman" panose="02020603050405020304"/>
                <a:cs typeface="Times New Roman" panose="02020603050405020304"/>
              </a:rPr>
              <a:t>Xin </a:t>
            </a:r>
            <a:r>
              <a:rPr sz="2400" spc="-35" dirty="0">
                <a:latin typeface="Times New Roman" panose="02020603050405020304"/>
                <a:cs typeface="Times New Roman" panose="02020603050405020304"/>
              </a:rPr>
              <a:t>Yi </a:t>
            </a:r>
            <a:r>
              <a:rPr sz="2400" spc="240" dirty="0">
                <a:latin typeface="Times New Roman" panose="02020603050405020304"/>
                <a:cs typeface="Times New Roman" panose="02020603050405020304"/>
              </a:rPr>
              <a:t>Street </a:t>
            </a:r>
            <a:r>
              <a:rPr sz="2400" spc="17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195" dirty="0">
                <a:latin typeface="Times New Roman" panose="02020603050405020304"/>
                <a:cs typeface="Times New Roman" panose="02020603050405020304"/>
              </a:rPr>
              <a:t>also </a:t>
            </a:r>
            <a:r>
              <a:rPr sz="2400" spc="180" dirty="0">
                <a:latin typeface="Times New Roman" panose="02020603050405020304"/>
                <a:cs typeface="Times New Roman" panose="02020603050405020304"/>
              </a:rPr>
              <a:t>known </a:t>
            </a:r>
            <a:r>
              <a:rPr sz="2400" spc="270" dirty="0">
                <a:latin typeface="Times New Roman" panose="02020603050405020304"/>
                <a:cs typeface="Times New Roman" panose="02020603050405020304"/>
              </a:rPr>
              <a:t>as </a:t>
            </a:r>
            <a:r>
              <a:rPr sz="2400" spc="229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120" dirty="0">
                <a:latin typeface="Times New Roman" panose="02020603050405020304"/>
                <a:cs typeface="Times New Roman" panose="02020603050405020304"/>
              </a:rPr>
              <a:t>Italian  </a:t>
            </a:r>
            <a:r>
              <a:rPr sz="2400" spc="185" dirty="0">
                <a:latin typeface="Times New Roman" panose="02020603050405020304"/>
                <a:cs typeface="Times New Roman" panose="02020603050405020304"/>
              </a:rPr>
              <a:t>Custom </a:t>
            </a:r>
            <a:r>
              <a:rPr sz="2400" spc="200" dirty="0">
                <a:latin typeface="Times New Roman" panose="02020603050405020304"/>
                <a:cs typeface="Times New Roman" panose="02020603050405020304"/>
              </a:rPr>
              <a:t>Area </a:t>
            </a:r>
            <a:r>
              <a:rPr sz="2400" spc="160" dirty="0">
                <a:latin typeface="Times New Roman" panose="02020603050405020304"/>
                <a:cs typeface="Times New Roman" panose="02020603050405020304"/>
              </a:rPr>
              <a:t>which </a:t>
            </a:r>
            <a:r>
              <a:rPr sz="2400" spc="250" dirty="0">
                <a:latin typeface="Times New Roman" panose="02020603050405020304"/>
                <a:cs typeface="Times New Roman" panose="02020603050405020304"/>
              </a:rPr>
              <a:t>was </a:t>
            </a:r>
            <a:r>
              <a:rPr sz="2400" spc="114" dirty="0">
                <a:latin typeface="Times New Roman" panose="02020603050405020304"/>
                <a:cs typeface="Times New Roman" panose="02020603050405020304"/>
              </a:rPr>
              <a:t>built </a:t>
            </a:r>
            <a:r>
              <a:rPr sz="2400" spc="160" dirty="0">
                <a:latin typeface="Times New Roman" panose="02020603050405020304"/>
                <a:cs typeface="Times New Roman" panose="02020603050405020304"/>
              </a:rPr>
              <a:t>during </a:t>
            </a:r>
            <a:r>
              <a:rPr sz="2400" spc="195" dirty="0">
                <a:latin typeface="Times New Roman" panose="02020603050405020304"/>
                <a:cs typeface="Times New Roman" panose="02020603050405020304"/>
              </a:rPr>
              <a:t>1902. </a:t>
            </a:r>
            <a:r>
              <a:rPr sz="2400" spc="85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2400" spc="245" dirty="0">
                <a:latin typeface="Times New Roman" panose="02020603050405020304"/>
                <a:cs typeface="Times New Roman" panose="02020603050405020304"/>
              </a:rPr>
              <a:t>covers  </a:t>
            </a:r>
            <a:r>
              <a:rPr sz="2400" spc="229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260" dirty="0">
                <a:latin typeface="Times New Roman" panose="02020603050405020304"/>
                <a:cs typeface="Times New Roman" panose="02020603050405020304"/>
              </a:rPr>
              <a:t>area </a:t>
            </a:r>
            <a:r>
              <a:rPr sz="2400" spc="170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2400" spc="204" dirty="0">
                <a:latin typeface="Times New Roman" panose="02020603050405020304"/>
                <a:cs typeface="Times New Roman" panose="02020603050405020304"/>
              </a:rPr>
              <a:t>Coast </a:t>
            </a:r>
            <a:r>
              <a:rPr sz="2400" spc="260" dirty="0">
                <a:latin typeface="Times New Roman" panose="02020603050405020304"/>
                <a:cs typeface="Times New Roman" panose="02020603050405020304"/>
              </a:rPr>
              <a:t>area </a:t>
            </a:r>
            <a:r>
              <a:rPr sz="2400" spc="19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400" spc="229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170" dirty="0">
                <a:latin typeface="Times New Roman" panose="02020603050405020304"/>
                <a:cs typeface="Times New Roman" panose="02020603050405020304"/>
              </a:rPr>
              <a:t>Victory</a:t>
            </a:r>
            <a:r>
              <a:rPr sz="2400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140" dirty="0">
                <a:latin typeface="Times New Roman" panose="02020603050405020304"/>
                <a:cs typeface="Times New Roman" panose="02020603050405020304"/>
              </a:rPr>
              <a:t>Road.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563367" y="4029455"/>
            <a:ext cx="3788663" cy="2595372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2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609283" y="304800"/>
            <a:ext cx="8207375" cy="10826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60" dirty="0"/>
              <a:t>Tianjin </a:t>
            </a:r>
            <a:r>
              <a:rPr spc="150" dirty="0"/>
              <a:t>Old</a:t>
            </a:r>
            <a:r>
              <a:rPr spc="395" dirty="0"/>
              <a:t> </a:t>
            </a:r>
            <a:r>
              <a:rPr spc="245" dirty="0"/>
              <a:t>City</a:t>
            </a:r>
            <a:endParaRPr spc="245" dirty="0"/>
          </a:p>
        </p:txBody>
      </p:sp>
      <p:sp>
        <p:nvSpPr>
          <p:cNvPr id="4" name="object 4"/>
          <p:cNvSpPr txBox="1"/>
          <p:nvPr/>
        </p:nvSpPr>
        <p:spPr>
          <a:xfrm>
            <a:off x="912367" y="1556465"/>
            <a:ext cx="6927215" cy="22282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5245" marR="5080" indent="-43180" algn="just">
              <a:lnSpc>
                <a:spcPct val="150000"/>
              </a:lnSpc>
              <a:spcBef>
                <a:spcPts val="100"/>
              </a:spcBef>
            </a:pPr>
            <a:r>
              <a:rPr sz="2400" spc="140" dirty="0">
                <a:latin typeface="Times New Roman" panose="02020603050405020304"/>
                <a:cs typeface="Times New Roman" panose="02020603050405020304"/>
              </a:rPr>
              <a:t>Tianjin </a:t>
            </a:r>
            <a:r>
              <a:rPr sz="2400" spc="75" dirty="0">
                <a:latin typeface="Times New Roman" panose="02020603050405020304"/>
                <a:cs typeface="Times New Roman" panose="02020603050405020304"/>
              </a:rPr>
              <a:t>Old </a:t>
            </a:r>
            <a:r>
              <a:rPr sz="2400" spc="130" dirty="0">
                <a:latin typeface="Times New Roman" panose="02020603050405020304"/>
                <a:cs typeface="Times New Roman" panose="02020603050405020304"/>
              </a:rPr>
              <a:t>City </a:t>
            </a:r>
            <a:r>
              <a:rPr sz="2400" spc="16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220" dirty="0">
                <a:latin typeface="Times New Roman" panose="02020603050405020304"/>
                <a:cs typeface="Times New Roman" panose="02020603050405020304"/>
              </a:rPr>
              <a:t>renowned </a:t>
            </a:r>
            <a:r>
              <a:rPr sz="2400" spc="170" dirty="0">
                <a:latin typeface="Times New Roman" panose="02020603050405020304"/>
                <a:cs typeface="Times New Roman" panose="02020603050405020304"/>
              </a:rPr>
              <a:t>for  </a:t>
            </a:r>
            <a:r>
              <a:rPr sz="2400" spc="22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160" dirty="0">
                <a:latin typeface="Times New Roman" panose="02020603050405020304"/>
                <a:cs typeface="Times New Roman" panose="02020603050405020304"/>
              </a:rPr>
              <a:t>magnificent </a:t>
            </a:r>
            <a:r>
              <a:rPr sz="2400" spc="140" dirty="0">
                <a:latin typeface="Times New Roman" panose="02020603050405020304"/>
                <a:cs typeface="Times New Roman" panose="02020603050405020304"/>
              </a:rPr>
              <a:t>colonial </a:t>
            </a:r>
            <a:r>
              <a:rPr sz="2400" spc="210" dirty="0">
                <a:latin typeface="Times New Roman" panose="02020603050405020304"/>
                <a:cs typeface="Times New Roman" panose="02020603050405020304"/>
              </a:rPr>
              <a:t>ar</a:t>
            </a:r>
            <a:r>
              <a:rPr sz="2400" spc="160" dirty="0">
                <a:latin typeface="Times New Roman" panose="02020603050405020304"/>
                <a:cs typeface="Times New Roman" panose="02020603050405020304"/>
                <a:sym typeface="+mn-ea"/>
              </a:rPr>
              <a:t>internationally </a:t>
            </a:r>
            <a:r>
              <a:rPr sz="2400" spc="210" dirty="0">
                <a:latin typeface="Times New Roman" panose="02020603050405020304"/>
                <a:cs typeface="Times New Roman" panose="02020603050405020304"/>
              </a:rPr>
              <a:t>chitecture </a:t>
            </a:r>
            <a:r>
              <a:rPr sz="2400" spc="160" dirty="0">
                <a:latin typeface="Times New Roman" panose="02020603050405020304"/>
                <a:cs typeface="Times New Roman" panose="02020603050405020304"/>
              </a:rPr>
              <a:t>dating </a:t>
            </a:r>
            <a:r>
              <a:rPr sz="2400" spc="180" dirty="0">
                <a:latin typeface="Times New Roman" panose="02020603050405020304"/>
                <a:cs typeface="Times New Roman" panose="02020603050405020304"/>
              </a:rPr>
              <a:t>far  </a:t>
            </a:r>
            <a:r>
              <a:rPr sz="2400" spc="200" dirty="0">
                <a:latin typeface="Times New Roman" panose="02020603050405020304"/>
                <a:cs typeface="Times New Roman" panose="02020603050405020304"/>
              </a:rPr>
              <a:t>back </a:t>
            </a:r>
            <a:r>
              <a:rPr sz="2400" spc="19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400" spc="22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100" dirty="0">
                <a:latin typeface="Times New Roman" panose="02020603050405020304"/>
                <a:cs typeface="Times New Roman" panose="02020603050405020304"/>
              </a:rPr>
              <a:t>Ming </a:t>
            </a:r>
            <a:r>
              <a:rPr sz="2400" spc="120" dirty="0">
                <a:latin typeface="Times New Roman" panose="02020603050405020304"/>
                <a:cs typeface="Times New Roman" panose="02020603050405020304"/>
              </a:rPr>
              <a:t>family </a:t>
            </a:r>
            <a:r>
              <a:rPr sz="2400" spc="14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22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204" dirty="0">
                <a:latin typeface="Times New Roman" panose="02020603050405020304"/>
                <a:cs typeface="Times New Roman" panose="02020603050405020304"/>
              </a:rPr>
              <a:t>13th</a:t>
            </a:r>
            <a:r>
              <a:rPr sz="2400" spc="3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204" dirty="0">
                <a:latin typeface="Times New Roman" panose="02020603050405020304"/>
                <a:cs typeface="Times New Roman" panose="02020603050405020304"/>
              </a:rPr>
              <a:t>century</a:t>
            </a:r>
            <a:r>
              <a:rPr sz="2400" b="1" spc="204" dirty="0">
                <a:latin typeface="Times New Roman" panose="02020603050405020304"/>
                <a:cs typeface="Times New Roman" panose="02020603050405020304"/>
              </a:rPr>
              <a:t>.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257672" y="3800855"/>
            <a:ext cx="2950464" cy="2305812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353568" y="3800855"/>
            <a:ext cx="3179063" cy="22646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70" y="0"/>
            <a:ext cx="9144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32685" y="362457"/>
            <a:ext cx="428053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60" dirty="0"/>
              <a:t>Tianjin</a:t>
            </a:r>
            <a:r>
              <a:rPr spc="295" dirty="0"/>
              <a:t> </a:t>
            </a:r>
            <a:r>
              <a:rPr spc="345" dirty="0"/>
              <a:t>Museum</a:t>
            </a:r>
            <a:endParaRPr spc="345" dirty="0"/>
          </a:p>
        </p:txBody>
      </p:sp>
      <p:sp>
        <p:nvSpPr>
          <p:cNvPr id="4" name="object 4"/>
          <p:cNvSpPr/>
          <p:nvPr/>
        </p:nvSpPr>
        <p:spPr>
          <a:xfrm>
            <a:off x="505968" y="1133855"/>
            <a:ext cx="3505200" cy="2417064"/>
          </a:xfrm>
          <a:prstGeom prst="rect">
            <a:avLst/>
          </a:prstGeom>
          <a:blipFill rotWithShape="1"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4620767" y="1133855"/>
            <a:ext cx="3331464" cy="24170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1295654" y="4800473"/>
            <a:ext cx="6624320" cy="1854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spc="140" dirty="0">
                <a:latin typeface="Times New Roman" panose="02020603050405020304"/>
                <a:cs typeface="Times New Roman" panose="02020603050405020304"/>
              </a:rPr>
              <a:t>Tianjin </a:t>
            </a:r>
            <a:r>
              <a:rPr sz="2400" spc="185" dirty="0">
                <a:latin typeface="Times New Roman" panose="02020603050405020304"/>
                <a:cs typeface="Times New Roman" panose="02020603050405020304"/>
              </a:rPr>
              <a:t>Museum </a:t>
            </a:r>
            <a:r>
              <a:rPr sz="2400" spc="229" dirty="0">
                <a:latin typeface="Times New Roman" panose="02020603050405020304"/>
                <a:cs typeface="Times New Roman" panose="02020603050405020304"/>
              </a:rPr>
              <a:t>stands </a:t>
            </a:r>
            <a:r>
              <a:rPr sz="2400" spc="190" dirty="0">
                <a:latin typeface="Times New Roman" panose="02020603050405020304"/>
                <a:cs typeface="Times New Roman" panose="02020603050405020304"/>
              </a:rPr>
              <a:t>on </a:t>
            </a:r>
            <a:r>
              <a:rPr sz="2400" spc="229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160" dirty="0">
                <a:latin typeface="Times New Roman" panose="02020603050405020304"/>
                <a:cs typeface="Times New Roman" panose="02020603050405020304"/>
              </a:rPr>
              <a:t>Galaxy </a:t>
            </a:r>
            <a:r>
              <a:rPr sz="2400" spc="170" dirty="0">
                <a:latin typeface="Times New Roman" panose="02020603050405020304"/>
                <a:cs typeface="Times New Roman" panose="02020603050405020304"/>
              </a:rPr>
              <a:t>Plaza  </a:t>
            </a:r>
            <a:r>
              <a:rPr sz="2400" spc="145" dirty="0">
                <a:latin typeface="Times New Roman" panose="02020603050405020304"/>
                <a:cs typeface="Times New Roman" panose="02020603050405020304"/>
              </a:rPr>
              <a:t>junction </a:t>
            </a:r>
            <a:r>
              <a:rPr sz="2400" spc="254" dirty="0">
                <a:latin typeface="Times New Roman" panose="02020603050405020304"/>
                <a:cs typeface="Times New Roman" panose="02020603050405020304"/>
              </a:rPr>
              <a:t>where </a:t>
            </a:r>
            <a:r>
              <a:rPr sz="2400" spc="229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185" dirty="0">
                <a:latin typeface="Times New Roman" panose="02020603050405020304"/>
                <a:cs typeface="Times New Roman" panose="02020603050405020304"/>
              </a:rPr>
              <a:t>Friendship </a:t>
            </a:r>
            <a:r>
              <a:rPr sz="2400" spc="155" dirty="0">
                <a:latin typeface="Times New Roman" panose="02020603050405020304"/>
                <a:cs typeface="Times New Roman" panose="02020603050405020304"/>
              </a:rPr>
              <a:t>Road </a:t>
            </a:r>
            <a:r>
              <a:rPr sz="2400" spc="9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400" spc="175" dirty="0">
                <a:latin typeface="Times New Roman" panose="02020603050405020304"/>
                <a:cs typeface="Times New Roman" panose="02020603050405020304"/>
              </a:rPr>
              <a:t>Hexi  </a:t>
            </a:r>
            <a:r>
              <a:rPr sz="2400" spc="155" dirty="0">
                <a:latin typeface="Times New Roman" panose="02020603050405020304"/>
                <a:cs typeface="Times New Roman" panose="02020603050405020304"/>
              </a:rPr>
              <a:t>District </a:t>
            </a:r>
            <a:r>
              <a:rPr sz="2400" spc="19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400" spc="155" dirty="0">
                <a:latin typeface="Times New Roman" panose="02020603050405020304"/>
                <a:cs typeface="Times New Roman" panose="02020603050405020304"/>
              </a:rPr>
              <a:t>Pingjiangdao Road </a:t>
            </a:r>
            <a:r>
              <a:rPr sz="2400" spc="215" dirty="0">
                <a:latin typeface="Times New Roman" panose="02020603050405020304"/>
                <a:cs typeface="Times New Roman" panose="02020603050405020304"/>
              </a:rPr>
              <a:t>meet. </a:t>
            </a:r>
            <a:r>
              <a:rPr sz="2400" spc="275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400" spc="210" dirty="0">
                <a:latin typeface="Times New Roman" panose="02020603050405020304"/>
                <a:cs typeface="Times New Roman" panose="02020603050405020304"/>
              </a:rPr>
              <a:t>museum </a:t>
            </a:r>
            <a:r>
              <a:rPr sz="2400" spc="17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210" dirty="0">
                <a:latin typeface="Times New Roman" panose="02020603050405020304"/>
                <a:cs typeface="Times New Roman" panose="02020603050405020304"/>
              </a:rPr>
              <a:t>home </a:t>
            </a:r>
            <a:r>
              <a:rPr sz="2400" spc="19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400" spc="235" dirty="0">
                <a:latin typeface="Times New Roman" panose="02020603050405020304"/>
                <a:cs typeface="Times New Roman" panose="02020603050405020304"/>
              </a:rPr>
              <a:t>more </a:t>
            </a:r>
            <a:r>
              <a:rPr sz="2400" spc="190" dirty="0">
                <a:latin typeface="Times New Roman" panose="02020603050405020304"/>
                <a:cs typeface="Times New Roman" panose="02020603050405020304"/>
              </a:rPr>
              <a:t>than </a:t>
            </a:r>
            <a:r>
              <a:rPr sz="2400" spc="204" dirty="0">
                <a:latin typeface="Times New Roman" panose="02020603050405020304"/>
                <a:cs typeface="Times New Roman" panose="02020603050405020304"/>
              </a:rPr>
              <a:t>200,000  </a:t>
            </a:r>
            <a:r>
              <a:rPr sz="2400" spc="190" dirty="0">
                <a:latin typeface="Times New Roman" panose="02020603050405020304"/>
                <a:cs typeface="Times New Roman" panose="02020603050405020304"/>
              </a:rPr>
              <a:t>books.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9705" y="42418"/>
            <a:ext cx="6243955" cy="1367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301875" marR="5080" indent="-2289810">
              <a:lnSpc>
                <a:spcPct val="100000"/>
              </a:lnSpc>
              <a:spcBef>
                <a:spcPts val="100"/>
              </a:spcBef>
            </a:pPr>
            <a:r>
              <a:rPr spc="260" dirty="0"/>
              <a:t>Tianjin </a:t>
            </a:r>
            <a:r>
              <a:rPr spc="295" dirty="0"/>
              <a:t>Ancient </a:t>
            </a:r>
            <a:r>
              <a:rPr spc="315" dirty="0"/>
              <a:t>Culture  </a:t>
            </a:r>
            <a:r>
              <a:rPr spc="440" dirty="0"/>
              <a:t>Street</a:t>
            </a:r>
            <a:endParaRPr spc="440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642617"/>
            <a:ext cx="8072755" cy="1489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400" spc="160" dirty="0">
                <a:latin typeface="Times New Roman" panose="02020603050405020304"/>
                <a:cs typeface="Times New Roman" panose="02020603050405020304"/>
              </a:rPr>
              <a:t>Ancient</a:t>
            </a:r>
            <a:r>
              <a:rPr sz="2400" spc="919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145" dirty="0">
                <a:latin typeface="Times New Roman" panose="02020603050405020304"/>
                <a:cs typeface="Times New Roman" panose="02020603050405020304"/>
              </a:rPr>
              <a:t>Cultural </a:t>
            </a:r>
            <a:r>
              <a:rPr sz="2400" spc="240" dirty="0">
                <a:latin typeface="Times New Roman" panose="02020603050405020304"/>
                <a:cs typeface="Times New Roman" panose="02020603050405020304"/>
              </a:rPr>
              <a:t>Street </a:t>
            </a:r>
            <a:r>
              <a:rPr sz="2400" spc="16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200" dirty="0">
                <a:latin typeface="Times New Roman" panose="02020603050405020304"/>
                <a:cs typeface="Times New Roman" panose="02020603050405020304"/>
              </a:rPr>
              <a:t>located </a:t>
            </a:r>
            <a:r>
              <a:rPr sz="2400" spc="9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400" spc="229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155" dirty="0">
                <a:latin typeface="Times New Roman" panose="02020603050405020304"/>
                <a:cs typeface="Times New Roman" panose="02020603050405020304"/>
              </a:rPr>
              <a:t>Nankai  District </a:t>
            </a:r>
            <a:r>
              <a:rPr sz="2400" spc="13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229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140" dirty="0">
                <a:latin typeface="Times New Roman" panose="02020603050405020304"/>
                <a:cs typeface="Times New Roman" panose="02020603050405020304"/>
              </a:rPr>
              <a:t>Tianjin </a:t>
            </a:r>
            <a:r>
              <a:rPr sz="2400" spc="120" dirty="0">
                <a:latin typeface="Times New Roman" panose="02020603050405020304"/>
                <a:cs typeface="Times New Roman" panose="02020603050405020304"/>
              </a:rPr>
              <a:t>Municipality. </a:t>
            </a:r>
            <a:r>
              <a:rPr sz="2400" spc="85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2400" spc="16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195" dirty="0">
                <a:latin typeface="Times New Roman" panose="02020603050405020304"/>
                <a:cs typeface="Times New Roman" panose="02020603050405020304"/>
              </a:rPr>
              <a:t>located </a:t>
            </a:r>
            <a:r>
              <a:rPr sz="2400" spc="180" dirty="0">
                <a:latin typeface="Times New Roman" panose="02020603050405020304"/>
                <a:cs typeface="Times New Roman" panose="02020603050405020304"/>
              </a:rPr>
              <a:t>on </a:t>
            </a:r>
            <a:r>
              <a:rPr sz="2400" spc="229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400" spc="254" dirty="0">
                <a:latin typeface="Times New Roman" panose="02020603050405020304"/>
                <a:cs typeface="Times New Roman" panose="02020603050405020304"/>
              </a:rPr>
              <a:t>west </a:t>
            </a:r>
            <a:r>
              <a:rPr sz="2400" spc="185" dirty="0">
                <a:latin typeface="Times New Roman" panose="02020603050405020304"/>
                <a:cs typeface="Times New Roman" panose="02020603050405020304"/>
              </a:rPr>
              <a:t>bank </a:t>
            </a:r>
            <a:r>
              <a:rPr sz="2400" spc="13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229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170" dirty="0">
                <a:latin typeface="Times New Roman" panose="02020603050405020304"/>
                <a:cs typeface="Times New Roman" panose="02020603050405020304"/>
              </a:rPr>
              <a:t>Haihe </a:t>
            </a:r>
            <a:r>
              <a:rPr sz="2400" spc="145" dirty="0">
                <a:latin typeface="Times New Roman" panose="02020603050405020304"/>
                <a:cs typeface="Times New Roman" panose="02020603050405020304"/>
              </a:rPr>
              <a:t>River, </a:t>
            </a:r>
            <a:r>
              <a:rPr sz="2400" spc="150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2400" spc="185" dirty="0">
                <a:latin typeface="Times New Roman" panose="02020603050405020304"/>
                <a:cs typeface="Times New Roman" panose="02020603050405020304"/>
              </a:rPr>
              <a:t>Tianhou </a:t>
            </a:r>
            <a:r>
              <a:rPr sz="2400" spc="210" dirty="0">
                <a:latin typeface="Times New Roman" panose="02020603050405020304"/>
                <a:cs typeface="Times New Roman" panose="02020603050405020304"/>
              </a:rPr>
              <a:t>Palace </a:t>
            </a:r>
            <a:r>
              <a:rPr sz="2400" spc="275" dirty="0">
                <a:latin typeface="Times New Roman" panose="02020603050405020304"/>
                <a:cs typeface="Times New Roman" panose="02020603050405020304"/>
              </a:rPr>
              <a:t>as  </a:t>
            </a:r>
            <a:r>
              <a:rPr sz="2400" spc="175" dirty="0">
                <a:latin typeface="Times New Roman" panose="02020603050405020304"/>
                <a:cs typeface="Times New Roman" panose="02020603050405020304"/>
              </a:rPr>
              <a:t>its </a:t>
            </a:r>
            <a:r>
              <a:rPr sz="2400" spc="190" dirty="0">
                <a:latin typeface="Times New Roman" panose="02020603050405020304"/>
                <a:cs typeface="Times New Roman" panose="02020603050405020304"/>
              </a:rPr>
              <a:t>geographical</a:t>
            </a:r>
            <a:r>
              <a:rPr sz="2400" spc="2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225" dirty="0">
                <a:latin typeface="Times New Roman" panose="02020603050405020304"/>
                <a:cs typeface="Times New Roman" panose="02020603050405020304"/>
              </a:rPr>
              <a:t>center.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05968" y="3648455"/>
            <a:ext cx="4175759" cy="2950464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5001767" y="3648455"/>
            <a:ext cx="3788664" cy="29001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36797" y="515238"/>
            <a:ext cx="247142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95" dirty="0"/>
              <a:t>Shopping</a:t>
            </a:r>
            <a:endParaRPr spc="295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609090"/>
            <a:ext cx="6943725" cy="6623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2510"/>
              </a:lnSpc>
              <a:spcBef>
                <a:spcPts val="95"/>
              </a:spcBef>
              <a:tabLst>
                <a:tab pos="2611120" algn="l"/>
              </a:tabLst>
            </a:pPr>
            <a:r>
              <a:rPr sz="2200" spc="125" dirty="0">
                <a:latin typeface="Times New Roman" panose="02020603050405020304"/>
                <a:cs typeface="Times New Roman" panose="02020603050405020304"/>
              </a:rPr>
              <a:t>Tianjin </a:t>
            </a:r>
            <a:r>
              <a:rPr sz="2200" spc="150" dirty="0"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2200" spc="254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190" dirty="0">
                <a:latin typeface="Times New Roman" panose="02020603050405020304"/>
                <a:cs typeface="Times New Roman" panose="02020603050405020304"/>
              </a:rPr>
              <a:t>home</a:t>
            </a:r>
            <a:r>
              <a:rPr sz="2200" spc="1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175" dirty="0">
                <a:latin typeface="Times New Roman" panose="02020603050405020304"/>
                <a:cs typeface="Times New Roman" panose="02020603050405020304"/>
              </a:rPr>
              <a:t>to	</a:t>
            </a:r>
            <a:r>
              <a:rPr sz="2200" spc="165" dirty="0">
                <a:latin typeface="Times New Roman" panose="02020603050405020304"/>
                <a:cs typeface="Times New Roman" panose="02020603050405020304"/>
              </a:rPr>
              <a:t>both </a:t>
            </a:r>
            <a:r>
              <a:rPr sz="2200" spc="190" dirty="0">
                <a:latin typeface="Times New Roman" panose="02020603050405020304"/>
                <a:cs typeface="Times New Roman" panose="02020603050405020304"/>
              </a:rPr>
              <a:t>modern </a:t>
            </a:r>
            <a:r>
              <a:rPr sz="2200" spc="160" dirty="0">
                <a:latin typeface="Times New Roman" panose="02020603050405020304"/>
                <a:cs typeface="Times New Roman" panose="02020603050405020304"/>
              </a:rPr>
              <a:t>shopping </a:t>
            </a:r>
            <a:r>
              <a:rPr sz="2200" spc="135" dirty="0">
                <a:latin typeface="Times New Roman" panose="02020603050405020304"/>
                <a:cs typeface="Times New Roman" panose="02020603050405020304"/>
              </a:rPr>
              <a:t>malls</a:t>
            </a:r>
            <a:r>
              <a:rPr sz="2200" spc="229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170" dirty="0">
                <a:latin typeface="Times New Roman" panose="02020603050405020304"/>
                <a:cs typeface="Times New Roman" panose="02020603050405020304"/>
              </a:rPr>
              <a:t>and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ts val="2510"/>
              </a:lnSpc>
            </a:pPr>
            <a:r>
              <a:rPr sz="2200" spc="145" dirty="0">
                <a:latin typeface="Times New Roman" panose="02020603050405020304"/>
                <a:cs typeface="Times New Roman" panose="02020603050405020304"/>
              </a:rPr>
              <a:t>distinctive </a:t>
            </a:r>
            <a:r>
              <a:rPr sz="2200" spc="140" dirty="0">
                <a:latin typeface="Times New Roman" panose="02020603050405020304"/>
                <a:cs typeface="Times New Roman" panose="02020603050405020304"/>
              </a:rPr>
              <a:t>traditional</a:t>
            </a:r>
            <a:r>
              <a:rPr sz="2200" spc="2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215" dirty="0">
                <a:latin typeface="Times New Roman" panose="02020603050405020304"/>
                <a:cs typeface="Times New Roman" panose="02020603050405020304"/>
              </a:rPr>
              <a:t>stores,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5940" y="4493133"/>
            <a:ext cx="8075930" cy="1266190"/>
          </a:xfrm>
          <a:prstGeom prst="rect">
            <a:avLst/>
          </a:prstGeom>
        </p:spPr>
        <p:txBody>
          <a:bodyPr vert="horz" wrap="square" lIns="0" tIns="45719" rIns="0" bIns="0" rtlCol="0">
            <a:spAutoFit/>
          </a:bodyPr>
          <a:lstStyle/>
          <a:p>
            <a:pPr marL="12700" marR="5080" algn="just">
              <a:lnSpc>
                <a:spcPct val="90000"/>
              </a:lnSpc>
              <a:spcBef>
                <a:spcPts val="360"/>
              </a:spcBef>
            </a:pPr>
            <a:r>
              <a:rPr sz="2200" spc="2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204" dirty="0">
                <a:latin typeface="Times New Roman" panose="02020603050405020304"/>
                <a:cs typeface="Times New Roman" panose="02020603050405020304"/>
              </a:rPr>
              <a:t>range </a:t>
            </a:r>
            <a:r>
              <a:rPr sz="2200" spc="12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170" dirty="0">
                <a:latin typeface="Times New Roman" panose="02020603050405020304"/>
                <a:cs typeface="Times New Roman" panose="02020603050405020304"/>
              </a:rPr>
              <a:t>top </a:t>
            </a:r>
            <a:r>
              <a:rPr sz="2200" spc="135" dirty="0">
                <a:latin typeface="Times New Roman" panose="02020603050405020304"/>
                <a:cs typeface="Times New Roman" panose="02020603050405020304"/>
              </a:rPr>
              <a:t>malls </a:t>
            </a:r>
            <a:r>
              <a:rPr sz="2200" spc="175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195" dirty="0">
                <a:latin typeface="Times New Roman" panose="02020603050405020304"/>
                <a:cs typeface="Times New Roman" panose="02020603050405020304"/>
              </a:rPr>
              <a:t>department </a:t>
            </a:r>
            <a:r>
              <a:rPr sz="2200" spc="240" dirty="0">
                <a:latin typeface="Times New Roman" panose="02020603050405020304"/>
                <a:cs typeface="Times New Roman" panose="02020603050405020304"/>
              </a:rPr>
              <a:t>stores </a:t>
            </a:r>
            <a:r>
              <a:rPr sz="2200" spc="190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2200" spc="220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140" dirty="0">
                <a:latin typeface="Times New Roman" panose="02020603050405020304"/>
                <a:cs typeface="Times New Roman" panose="02020603050405020304"/>
              </a:rPr>
              <a:t>found </a:t>
            </a:r>
            <a:r>
              <a:rPr sz="2200" spc="165" dirty="0">
                <a:latin typeface="Times New Roman" panose="02020603050405020304"/>
                <a:cs typeface="Times New Roman" panose="02020603050405020304"/>
              </a:rPr>
              <a:t>on  </a:t>
            </a:r>
            <a:r>
              <a:rPr sz="2200" spc="235" dirty="0">
                <a:latin typeface="Times New Roman" panose="02020603050405020304"/>
                <a:cs typeface="Times New Roman" panose="02020603050405020304"/>
              </a:rPr>
              <a:t>these </a:t>
            </a:r>
            <a:r>
              <a:rPr sz="2200" spc="175" dirty="0">
                <a:latin typeface="Times New Roman" panose="02020603050405020304"/>
                <a:cs typeface="Times New Roman" panose="02020603050405020304"/>
              </a:rPr>
              <a:t>two </a:t>
            </a:r>
            <a:r>
              <a:rPr sz="2200" spc="245" dirty="0">
                <a:latin typeface="Times New Roman" panose="02020603050405020304"/>
                <a:cs typeface="Times New Roman" panose="02020603050405020304"/>
              </a:rPr>
              <a:t>streets </a:t>
            </a:r>
            <a:r>
              <a:rPr sz="2200" spc="200" dirty="0">
                <a:latin typeface="Times New Roman" panose="02020603050405020304"/>
                <a:cs typeface="Times New Roman" panose="02020603050405020304"/>
              </a:rPr>
              <a:t>such </a:t>
            </a:r>
            <a:r>
              <a:rPr sz="2200" spc="245" dirty="0">
                <a:latin typeface="Times New Roman" panose="02020603050405020304"/>
                <a:cs typeface="Times New Roman" panose="02020603050405020304"/>
              </a:rPr>
              <a:t>as </a:t>
            </a:r>
            <a:r>
              <a:rPr sz="2200" spc="165" dirty="0">
                <a:latin typeface="Times New Roman" panose="02020603050405020304"/>
                <a:cs typeface="Times New Roman" panose="02020603050405020304"/>
              </a:rPr>
              <a:t>Quanye </a:t>
            </a:r>
            <a:r>
              <a:rPr sz="2200" spc="145" dirty="0">
                <a:latin typeface="Times New Roman" panose="02020603050405020304"/>
                <a:cs typeface="Times New Roman" panose="02020603050405020304"/>
              </a:rPr>
              <a:t>Chang, </a:t>
            </a:r>
            <a:r>
              <a:rPr sz="2200" spc="170" dirty="0">
                <a:latin typeface="Times New Roman" panose="02020603050405020304"/>
                <a:cs typeface="Times New Roman" panose="02020603050405020304"/>
              </a:rPr>
              <a:t>Isten </a:t>
            </a:r>
            <a:r>
              <a:rPr sz="2200" spc="180" dirty="0">
                <a:latin typeface="Times New Roman" panose="02020603050405020304"/>
                <a:cs typeface="Times New Roman" panose="02020603050405020304"/>
              </a:rPr>
              <a:t>Department  </a:t>
            </a:r>
            <a:r>
              <a:rPr sz="2200" spc="185" dirty="0">
                <a:latin typeface="Times New Roman" panose="02020603050405020304"/>
                <a:cs typeface="Times New Roman" panose="02020603050405020304"/>
              </a:rPr>
              <a:t>Store, </a:t>
            </a:r>
            <a:r>
              <a:rPr sz="2200" spc="95" dirty="0">
                <a:latin typeface="Times New Roman" panose="02020603050405020304"/>
                <a:cs typeface="Times New Roman" panose="02020603050405020304"/>
              </a:rPr>
              <a:t>Jinhui </a:t>
            </a:r>
            <a:r>
              <a:rPr sz="2200" spc="145" dirty="0">
                <a:latin typeface="Times New Roman" panose="02020603050405020304"/>
                <a:cs typeface="Times New Roman" panose="02020603050405020304"/>
              </a:rPr>
              <a:t>Shopping </a:t>
            </a:r>
            <a:r>
              <a:rPr sz="2200" spc="195" dirty="0">
                <a:latin typeface="Times New Roman" panose="02020603050405020304"/>
                <a:cs typeface="Times New Roman" panose="02020603050405020304"/>
              </a:rPr>
              <a:t>Square </a:t>
            </a:r>
            <a:r>
              <a:rPr sz="2200" spc="185" dirty="0">
                <a:latin typeface="Times New Roman" panose="02020603050405020304"/>
                <a:cs typeface="Times New Roman" panose="02020603050405020304"/>
              </a:rPr>
              <a:t>etc. </a:t>
            </a:r>
            <a:r>
              <a:rPr sz="2200" spc="165" dirty="0">
                <a:latin typeface="Times New Roman" panose="02020603050405020304"/>
                <a:cs typeface="Times New Roman" panose="02020603050405020304"/>
              </a:rPr>
              <a:t>out </a:t>
            </a:r>
            <a:r>
              <a:rPr sz="2200" spc="12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145" dirty="0">
                <a:latin typeface="Times New Roman" panose="02020603050405020304"/>
                <a:cs typeface="Times New Roman" panose="02020603050405020304"/>
              </a:rPr>
              <a:t>which </a:t>
            </a:r>
            <a:r>
              <a:rPr sz="2200" spc="170" dirty="0">
                <a:latin typeface="Times New Roman" panose="02020603050405020304"/>
                <a:cs typeface="Times New Roman" panose="02020603050405020304"/>
              </a:rPr>
              <a:t>Quanye  </a:t>
            </a:r>
            <a:r>
              <a:rPr sz="2200" spc="155" dirty="0">
                <a:latin typeface="Times New Roman" panose="02020603050405020304"/>
                <a:cs typeface="Times New Roman" panose="02020603050405020304"/>
              </a:rPr>
              <a:t>Chang </a:t>
            </a:r>
            <a:r>
              <a:rPr sz="2200" spc="15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20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195" dirty="0">
                <a:latin typeface="Times New Roman" panose="02020603050405020304"/>
                <a:cs typeface="Times New Roman" panose="02020603050405020304"/>
              </a:rPr>
              <a:t>most</a:t>
            </a:r>
            <a:r>
              <a:rPr sz="2200" spc="2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155" dirty="0">
                <a:latin typeface="Times New Roman" panose="02020603050405020304"/>
                <a:cs typeface="Times New Roman" panose="02020603050405020304"/>
              </a:rPr>
              <a:t>famous.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58368" y="2429255"/>
            <a:ext cx="7674864" cy="195072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ue Waves">
  <a:themeElements>
    <a:clrScheme name="Blu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5871</Words>
  <Application>WPS Presentation</Application>
  <PresentationFormat>On-screen Show (4:3)</PresentationFormat>
  <Paragraphs>201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Arial</vt:lpstr>
      <vt:lpstr>SimSun</vt:lpstr>
      <vt:lpstr>Wingdings</vt:lpstr>
      <vt:lpstr>Times New Roman</vt:lpstr>
      <vt:lpstr>Arial</vt:lpstr>
      <vt:lpstr>Calibri</vt:lpstr>
      <vt:lpstr>Microsoft YaHei</vt:lpstr>
      <vt:lpstr>Arial Unicode MS</vt:lpstr>
      <vt:lpstr>Blue Waves</vt:lpstr>
      <vt:lpstr>PowerPoint 演示文稿</vt:lpstr>
      <vt:lpstr>Index</vt:lpstr>
      <vt:lpstr>Attractions</vt:lpstr>
      <vt:lpstr>China House</vt:lpstr>
      <vt:lpstr>PowerPoint 演示文稿</vt:lpstr>
      <vt:lpstr>Tianjin Old City</vt:lpstr>
      <vt:lpstr>Tianjin Museum</vt:lpstr>
      <vt:lpstr>Tianjin Ancient Culture  Street</vt:lpstr>
      <vt:lpstr>Shopping</vt:lpstr>
      <vt:lpstr>Weather</vt:lpstr>
      <vt:lpstr>Transportation</vt:lpstr>
      <vt:lpstr>Food</vt:lpstr>
      <vt:lpstr>Lodging</vt:lpstr>
      <vt:lpstr>References</vt:lpstr>
      <vt:lpstr>References Cont.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Administrator</cp:lastModifiedBy>
  <cp:revision>1</cp:revision>
  <dcterms:created xsi:type="dcterms:W3CDTF">2021-09-20T16:32:01Z</dcterms:created>
  <dcterms:modified xsi:type="dcterms:W3CDTF">2021-09-20T16:32:01Z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2015-12-28T08:00:00Z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2021-09-20T08:00:00Z</vt:filetime>
  </property>
  <property fmtid="{D5CDD505-2E9C-101B-9397-08002B2CF9AE}" pid="5" name="KSOProductBuildVer">
    <vt:lpwstr>1033-11.2.0.10223</vt:lpwstr>
  </property>
</Properties>
</file>